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302" r:id="rId3"/>
    <p:sldId id="304" r:id="rId4"/>
    <p:sldId id="305" r:id="rId5"/>
    <p:sldId id="306" r:id="rId6"/>
    <p:sldId id="309" r:id="rId7"/>
    <p:sldId id="307" r:id="rId8"/>
    <p:sldId id="310" r:id="rId9"/>
    <p:sldId id="275" r:id="rId10"/>
    <p:sldId id="303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76" r:id="rId21"/>
    <p:sldId id="273" r:id="rId22"/>
    <p:sldId id="267" r:id="rId23"/>
    <p:sldId id="269" r:id="rId24"/>
    <p:sldId id="268" r:id="rId25"/>
    <p:sldId id="270" r:id="rId26"/>
    <p:sldId id="271" r:id="rId27"/>
    <p:sldId id="272" r:id="rId28"/>
    <p:sldId id="278" r:id="rId29"/>
    <p:sldId id="279" r:id="rId30"/>
    <p:sldId id="280" r:id="rId31"/>
    <p:sldId id="284" r:id="rId32"/>
    <p:sldId id="281" r:id="rId33"/>
    <p:sldId id="282" r:id="rId34"/>
    <p:sldId id="283" r:id="rId35"/>
    <p:sldId id="30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12" r:id="rId44"/>
    <p:sldId id="313" r:id="rId45"/>
    <p:sldId id="311" r:id="rId46"/>
  </p:sldIdLst>
  <p:sldSz cx="14630400" cy="8229600"/>
  <p:notesSz cx="8229600" cy="146304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2588"/>
        <p:guide pos="46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presProps" Target="presProps.xml"  /><Relationship Id="rId48" Type="http://schemas.openxmlformats.org/officeDocument/2006/relationships/viewProps" Target="viewProps.xml"  /><Relationship Id="rId49" Type="http://schemas.openxmlformats.org/officeDocument/2006/relationships/theme" Target="theme/theme1.xml"  /><Relationship Id="rId5" Type="http://schemas.openxmlformats.org/officeDocument/2006/relationships/slide" Target="slides/slide3.xml"  /><Relationship Id="rId50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96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35424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44706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67338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08637"/>
      </p:ext>
    </p:extLst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87444"/>
      </p:ext>
    </p:extLst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93876"/>
      </p:ext>
    </p:extLst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75590"/>
      </p:ext>
    </p:extLst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6918"/>
      </p:ext>
    </p:extLst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46376"/>
      </p:ext>
    </p:extLst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39290"/>
      </p:ext>
    </p:extLst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69311"/>
      </p:ext>
    </p:extLst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58572"/>
      </p:ext>
    </p:extLst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48157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80598"/>
      </p:ext>
    </p:extLst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40978"/>
      </p:ext>
    </p:extLst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82468"/>
      </p:ext>
    </p:extLst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6768"/>
      </p:ext>
    </p:extLst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4189"/>
      </p:ext>
    </p:extLst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2857"/>
      </p:ext>
    </p:extLst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81234"/>
      </p:ext>
    </p:extLst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13480"/>
      </p:ext>
    </p:extLst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75578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12015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395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93358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86204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41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image" Target="../media/image17.png"  /><Relationship Id="rId2" Type="http://schemas.openxmlformats.org/officeDocument/2006/relationships/image" Target="../media/image18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image" Target="../media/image19.png"  /><Relationship Id="rId2" Type="http://schemas.openxmlformats.org/officeDocument/2006/relationships/image" Target="../media/image20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image" Target="../media/image2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image" Target="../media/image4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image" Target="../media/image6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image" Target="../media/image8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image" Target="../media/image10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image" Target="../media/image12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image" Target="../media/image13.png"  /><Relationship Id="rId2" Type="http://schemas.openxmlformats.org/officeDocument/2006/relationships/image" Target="../media/image14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image" Target="../media/image15.png"  /><Relationship Id="rId2" Type="http://schemas.openxmlformats.org/officeDocument/2006/relationships/image" Target="../media/image16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5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Relationship Id="rId7" Type="http://schemas.openxmlformats.org/officeDocument/2006/relationships/image" Target="../media/image5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Relationship Id="rId6" Type="http://schemas.openxmlformats.org/officeDocument/2006/relationships/image" Target="../media/image64.png"  /><Relationship Id="rId7" Type="http://schemas.openxmlformats.org/officeDocument/2006/relationships/image" Target="../media/image6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10" Type="http://schemas.openxmlformats.org/officeDocument/2006/relationships/image" Target="../media/image73.png"  /><Relationship Id="rId11" Type="http://schemas.openxmlformats.org/officeDocument/2006/relationships/image" Target="../media/image74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Relationship Id="rId8" Type="http://schemas.openxmlformats.org/officeDocument/2006/relationships/image" Target="../media/image83.png"  /><Relationship Id="rId9" Type="http://schemas.openxmlformats.org/officeDocument/2006/relationships/image" Target="../media/image8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10" Type="http://schemas.openxmlformats.org/officeDocument/2006/relationships/image" Target="../media/image92.png"  /><Relationship Id="rId11" Type="http://schemas.openxmlformats.org/officeDocument/2006/relationships/image" Target="../media/image93.png"  /><Relationship Id="rId12" Type="http://schemas.openxmlformats.org/officeDocument/2006/relationships/image" Target="../media/image94.png"  /><Relationship Id="rId13" Type="http://schemas.openxmlformats.org/officeDocument/2006/relationships/image" Target="../media/image95.png"  /><Relationship Id="rId14" Type="http://schemas.openxmlformats.org/officeDocument/2006/relationships/image" Target="../media/image96.png"  /><Relationship Id="rId15" Type="http://schemas.openxmlformats.org/officeDocument/2006/relationships/image" Target="../media/image97.png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Relationship Id="rId6" Type="http://schemas.openxmlformats.org/officeDocument/2006/relationships/image" Target="../media/image10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Relationship Id="rId7" Type="http://schemas.openxmlformats.org/officeDocument/2006/relationships/image" Target="../media/image11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Relationship Id="rId6" Type="http://schemas.openxmlformats.org/officeDocument/2006/relationships/image" Target="../media/image114.png"  /><Relationship Id="rId7" Type="http://schemas.openxmlformats.org/officeDocument/2006/relationships/image" Target="../media/image115.png"  /><Relationship Id="rId8" Type="http://schemas.openxmlformats.org/officeDocument/2006/relationships/image" Target="../media/image11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10" Type="http://schemas.openxmlformats.org/officeDocument/2006/relationships/image" Target="../media/image124.png"  /><Relationship Id="rId11" Type="http://schemas.openxmlformats.org/officeDocument/2006/relationships/image" Target="../media/image125.png"  /><Relationship Id="rId12" Type="http://schemas.openxmlformats.org/officeDocument/2006/relationships/image" Target="../media/image126.png"  /><Relationship Id="rId13" Type="http://schemas.openxmlformats.org/officeDocument/2006/relationships/image" Target="../media/image127.png"  /><Relationship Id="rId14" Type="http://schemas.openxmlformats.org/officeDocument/2006/relationships/image" Target="../media/image128.png"  /><Relationship Id="rId15" Type="http://schemas.openxmlformats.org/officeDocument/2006/relationships/image" Target="../media/image129.png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Relationship Id="rId5" Type="http://schemas.openxmlformats.org/officeDocument/2006/relationships/image" Target="../media/image119.png"  /><Relationship Id="rId6" Type="http://schemas.openxmlformats.org/officeDocument/2006/relationships/image" Target="../media/image120.png"  /><Relationship Id="rId7" Type="http://schemas.openxmlformats.org/officeDocument/2006/relationships/image" Target="../media/image121.png"  /><Relationship Id="rId8" Type="http://schemas.openxmlformats.org/officeDocument/2006/relationships/image" Target="../media/image122.png"  /><Relationship Id="rId9" Type="http://schemas.openxmlformats.org/officeDocument/2006/relationships/image" Target="../media/image12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5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38.png"  /><Relationship Id="rId4" Type="http://schemas.openxmlformats.org/officeDocument/2006/relationships/image" Target="../media/image139.png"  /><Relationship Id="rId5" Type="http://schemas.openxmlformats.org/officeDocument/2006/relationships/image" Target="../media/image140.png"  /><Relationship Id="rId6" Type="http://schemas.openxmlformats.org/officeDocument/2006/relationships/image" Target="../media/image141.png"  /><Relationship Id="rId7" Type="http://schemas.openxmlformats.org/officeDocument/2006/relationships/image" Target="../media/image142.png"  /><Relationship Id="rId8" Type="http://schemas.openxmlformats.org/officeDocument/2006/relationships/image" Target="../media/image14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Relationship Id="rId6" Type="http://schemas.openxmlformats.org/officeDocument/2006/relationships/image" Target="../media/image147.png"  /><Relationship Id="rId7" Type="http://schemas.openxmlformats.org/officeDocument/2006/relationships/image" Target="../media/image3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9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150.png"  /><Relationship Id="rId4" Type="http://schemas.openxmlformats.org/officeDocument/2006/relationships/image" Target="../media/image151.png"  /><Relationship Id="rId5" Type="http://schemas.openxmlformats.org/officeDocument/2006/relationships/image" Target="../media/image15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153.png"  /><Relationship Id="rId4" Type="http://schemas.openxmlformats.org/officeDocument/2006/relationships/image" Target="../media/image154.png"  /><Relationship Id="rId5" Type="http://schemas.openxmlformats.org/officeDocument/2006/relationships/image" Target="../media/image155.png"  /><Relationship Id="rId6" Type="http://schemas.openxmlformats.org/officeDocument/2006/relationships/image" Target="../media/image156.png"  /><Relationship Id="rId7" Type="http://schemas.openxmlformats.org/officeDocument/2006/relationships/image" Target="../media/image157.png"  /><Relationship Id="rId8" Type="http://schemas.openxmlformats.org/officeDocument/2006/relationships/image" Target="../media/image15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59.png"  /><Relationship Id="rId4" Type="http://schemas.openxmlformats.org/officeDocument/2006/relationships/image" Target="../media/image16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1.png"  /><Relationship Id="rId4" Type="http://schemas.openxmlformats.org/officeDocument/2006/relationships/image" Target="../media/image162.png"  /><Relationship Id="rId5" Type="http://schemas.openxmlformats.org/officeDocument/2006/relationships/image" Target="../media/image163.png"  /><Relationship Id="rId6" Type="http://schemas.openxmlformats.org/officeDocument/2006/relationships/image" Target="../media/image164.png"  /><Relationship Id="rId7" Type="http://schemas.openxmlformats.org/officeDocument/2006/relationships/image" Target="../media/image165.png"  /><Relationship Id="rId8" Type="http://schemas.openxmlformats.org/officeDocument/2006/relationships/image" Target="../media/image166.png"  /><Relationship Id="rId9" Type="http://schemas.openxmlformats.org/officeDocument/2006/relationships/image" Target="../media/image16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6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169.png"  /><Relationship Id="rId4" Type="http://schemas.openxmlformats.org/officeDocument/2006/relationships/image" Target="../media/image170.png"  /><Relationship Id="rId5" Type="http://schemas.openxmlformats.org/officeDocument/2006/relationships/image" Target="../media/image171.png"  /><Relationship Id="rId6" Type="http://schemas.openxmlformats.org/officeDocument/2006/relationships/image" Target="../media/image172.png"  /><Relationship Id="rId7" Type="http://schemas.openxmlformats.org/officeDocument/2006/relationships/image" Target="../media/image173.png"  /><Relationship Id="rId8" Type="http://schemas.openxmlformats.org/officeDocument/2006/relationships/image" Target="../media/image17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175.png"  /><Relationship Id="rId4" Type="http://schemas.openxmlformats.org/officeDocument/2006/relationships/image" Target="../media/image176.png"  /><Relationship Id="rId5" Type="http://schemas.openxmlformats.org/officeDocument/2006/relationships/image" Target="../media/image177.png"  /><Relationship Id="rId6" Type="http://schemas.openxmlformats.org/officeDocument/2006/relationships/image" Target="../media/image178.png"  /><Relationship Id="rId7" Type="http://schemas.openxmlformats.org/officeDocument/2006/relationships/image" Target="../media/image17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10" Type="http://schemas.openxmlformats.org/officeDocument/2006/relationships/image" Target="../media/image187.png"  /><Relationship Id="rId11" Type="http://schemas.openxmlformats.org/officeDocument/2006/relationships/image" Target="../media/image18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Relationship Id="rId5" Type="http://schemas.openxmlformats.org/officeDocument/2006/relationships/image" Target="../media/image182.png"  /><Relationship Id="rId6" Type="http://schemas.openxmlformats.org/officeDocument/2006/relationships/image" Target="../media/image183.png"  /><Relationship Id="rId7" Type="http://schemas.openxmlformats.org/officeDocument/2006/relationships/image" Target="../media/image184.png"  /><Relationship Id="rId8" Type="http://schemas.openxmlformats.org/officeDocument/2006/relationships/image" Target="../media/image185.png"  /><Relationship Id="rId9" Type="http://schemas.openxmlformats.org/officeDocument/2006/relationships/image" Target="../media/image18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18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10" Type="http://schemas.openxmlformats.org/officeDocument/2006/relationships/image" Target="../media/image197.png"  /><Relationship Id="rId11" Type="http://schemas.openxmlformats.org/officeDocument/2006/relationships/image" Target="../media/image198.png"  /><Relationship Id="rId12" Type="http://schemas.openxmlformats.org/officeDocument/2006/relationships/image" Target="../media/image199.png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190.png"  /><Relationship Id="rId4" Type="http://schemas.openxmlformats.org/officeDocument/2006/relationships/image" Target="../media/image191.png"  /><Relationship Id="rId5" Type="http://schemas.openxmlformats.org/officeDocument/2006/relationships/image" Target="../media/image192.png"  /><Relationship Id="rId6" Type="http://schemas.openxmlformats.org/officeDocument/2006/relationships/image" Target="../media/image193.png"  /><Relationship Id="rId7" Type="http://schemas.openxmlformats.org/officeDocument/2006/relationships/image" Target="../media/image194.png"  /><Relationship Id="rId8" Type="http://schemas.openxmlformats.org/officeDocument/2006/relationships/image" Target="../media/image195.png"  /><Relationship Id="rId9" Type="http://schemas.openxmlformats.org/officeDocument/2006/relationships/image" Target="../media/image19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0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video" Target="file:///C:\Users\GD\Desktop\&#49464;&#48120;%20&#54532;&#47196;&#51229;&#53944;\&#52572;&#51333;&#51088;&#47308;%200522\&#49884;&#50672;&#50689;&#49345;mp4(ppt&#50857;).mp4" TargetMode="External" /><Relationship Id="rId3" Type="http://schemas.microsoft.com/office/2007/relationships/media" Target="file:///C:\Users\GD\Desktop\&#49464;&#48120;%20&#54532;&#47196;&#51229;&#53944;\&#52572;&#51333;&#51088;&#47308;%200522\&#49884;&#50672;&#50689;&#49345;mp4(ppt&#50857;).mp4" TargetMode="External" /><Relationship Id="rId4" Type="http://schemas.openxmlformats.org/officeDocument/2006/relationships/image" Target="../media/image20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02.png"  /><Relationship Id="rId3" Type="http://schemas.openxmlformats.org/officeDocument/2006/relationships/image" Target="../media/image20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4.png"  /><Relationship Id="rId9" Type="http://schemas.openxmlformats.org/officeDocument/2006/relationships/image" Target="../media/image3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47.png"  /><Relationship Id="rId11" Type="http://schemas.openxmlformats.org/officeDocument/2006/relationships/image" Target="../media/image4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Relationship Id="rId9" Type="http://schemas.openxmlformats.org/officeDocument/2006/relationships/image" Target="../media/image4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5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800">
              <a:latin typeface="배달의민족 연성"/>
              <a:ea typeface="배달의민족 연성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lum bright="1000" contrast="-4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-100000"/>
                      <hd:artEffectSaturation sat="94000"/>
                      <hd:artEffectColorTemperature colorTemp="7179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206961" y="568292"/>
            <a:ext cx="12413749" cy="730811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42956" dist="76200" dir="2700000" algn="ctr" rotWithShape="0">
              <a:srgbClr val="000000"/>
            </a:outerShdw>
          </a:effectLst>
        </p:spPr>
      </p:pic>
      <p:sp>
        <p:nvSpPr>
          <p:cNvPr id="4" name="Text 1"/>
          <p:cNvSpPr/>
          <p:nvPr/>
        </p:nvSpPr>
        <p:spPr>
          <a:xfrm>
            <a:off x="4134167" y="37663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251154"/>
                </a:solidFill>
                <a:latin typeface="배달의민족 연성"/>
                <a:ea typeface="배달의민족 연성"/>
                <a:cs typeface="Heebo Light"/>
              </a:rPr>
              <a:t>혁신적인 대학교 학사관리시스템을 소개합니다. 본 프로젝트는 사용자 경험을 최우선으로 설계되었습니다.</a:t>
            </a:r>
            <a:endParaRPr lang="en-US" sz="2800">
              <a:solidFill>
                <a:srgbClr val="251154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endParaRPr lang="en-US" sz="2800">
              <a:solidFill>
                <a:srgbClr val="251154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251154"/>
                </a:solidFill>
                <a:latin typeface="배달의민족 연성"/>
                <a:ea typeface="배달의민족 연성"/>
                <a:cs typeface="Heebo Light"/>
              </a:rPr>
              <a:t>직관적인 인터페이스와 효율적인 기능으로 학사관리의 새로운 표준을 제시합니다.</a:t>
            </a:r>
            <a:endParaRPr lang="en-US" sz="2800">
              <a:solidFill>
                <a:srgbClr val="251154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68795" y="49766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endParaRPr lang="en-US" sz="1750">
              <a:latin typeface="배달의민족 연성"/>
              <a:ea typeface="배달의민족 연성"/>
            </a:endParaRPr>
          </a:p>
        </p:txBody>
      </p:sp>
      <p:sp>
        <p:nvSpPr>
          <p:cNvPr id="3" name="Text 0"/>
          <p:cNvSpPr/>
          <p:nvPr/>
        </p:nvSpPr>
        <p:spPr>
          <a:xfrm>
            <a:off x="2920861" y="2185444"/>
            <a:ext cx="8442467" cy="141755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5400" b="1">
                <a:solidFill>
                  <a:srgbClr val="251154"/>
                </a:solidFill>
                <a:latin typeface="배달의민족 연성"/>
                <a:ea typeface="배달의민족 연성"/>
                <a:cs typeface="Montserrat"/>
              </a:rPr>
              <a:t>LDB 대학교 학사관리시스템 프로젝트</a:t>
            </a:r>
            <a:endParaRPr lang="en-US" sz="5400" b="1">
              <a:solidFill>
                <a:srgbClr val="251154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2943279558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633" y="384215"/>
            <a:ext cx="2268974" cy="28360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200"/>
              </a:lnSpc>
              <a:buNone/>
              <a:defRPr/>
            </a:pPr>
            <a:r>
              <a:rPr 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회원가입 프로세스</a:t>
            </a:r>
            <a:r>
              <a:rPr lang="en-US" altLang="ko-KR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(registerUser)</a:t>
            </a:r>
            <a:endParaRPr lang="en-US" altLang="ko-KR" sz="36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4234" y="1183004"/>
            <a:ext cx="4164253" cy="67799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72284" y="1380119"/>
            <a:ext cx="1134428" cy="46734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100"/>
              </a:lnSpc>
              <a:buNone/>
              <a:defRPr/>
            </a:pPr>
            <a:r>
              <a:rPr lang="en-US" sz="24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필수 입력 정보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1683" y="2977313"/>
            <a:ext cx="1134428" cy="33456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100"/>
              </a:lnSpc>
              <a:buNone/>
              <a:defRPr/>
            </a:pPr>
            <a:r>
              <a:rPr lang="en-US" sz="24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입력 형식 제한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6408034" y="2611040"/>
            <a:ext cx="5544941" cy="1197055"/>
          </a:xfrm>
          <a:prstGeom prst="rect">
            <a:avLst/>
          </a:prstGeom>
        </p:spPr>
        <p:txBody>
          <a:bodyPr wrap="square">
            <a:spAutoFit/>
          </a:bodyPr>
          <a:p>
            <a:pPr marL="342900" lvl="0" indent="-342900" algn="l">
              <a:lnSpc>
                <a:spcPts val="1100"/>
              </a:lnSpc>
              <a:buSzPct val="100000"/>
              <a:buChar char="•"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비밀번호: 특수문자, 영문, 숫자포함 8~16자리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100"/>
              </a:lnSpc>
              <a:buSzPct val="100000"/>
              <a:buChar char="•"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100"/>
              </a:lnSpc>
              <a:buSzPct val="100000"/>
              <a:buChar char="•"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100"/>
              </a:lnSpc>
              <a:buSzPct val="100000"/>
              <a:buChar char="•"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전화번호: 형식 검증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100"/>
              </a:lnSpc>
              <a:buSzPct val="100000"/>
              <a:buChar char="•"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100"/>
              </a:lnSpc>
              <a:buSzPct val="100000"/>
              <a:buChar char="•"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이메일: 형식 검증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100"/>
              </a:lnSpc>
              <a:buSzPct val="100000"/>
              <a:buChar char="•"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100"/>
              </a:lnSpc>
              <a:buSzPct val="100000"/>
              <a:buChar char="•"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6408034" y="1183004"/>
            <a:ext cx="4640670" cy="232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342900" lvl="0" indent="-342900">
              <a:lnSpc>
                <a:spcPts val="1100"/>
              </a:lnSpc>
              <a:spcBef>
                <a:spcPts val="40"/>
              </a:spcBef>
              <a:spcAft>
                <a:spcPts val="0"/>
              </a:spcAft>
              <a:buSzPct val="100000"/>
              <a:buChar char="•"/>
              <a:defRPr/>
            </a:pPr>
            <a:r>
              <a:rPr lang="ko-KR" altLang="en-US" sz="2400" spc="5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아이디</a:t>
            </a:r>
            <a:r>
              <a:rPr lang="en-US" altLang="ko-KR" sz="2400" spc="5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,</a:t>
            </a:r>
            <a:r>
              <a:rPr lang="ko-KR" altLang="en-US" sz="2400" spc="5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사진을 제외한 모든정보</a:t>
            </a:r>
            <a:endParaRPr lang="ko-KR" altLang="en-US" sz="2400" spc="5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4772284" y="5230068"/>
            <a:ext cx="1754355" cy="44492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b="1">
                <a:solidFill>
                  <a:schemeClr val="lt1"/>
                </a:solidFill>
                <a:latin typeface="배달의민족 연성"/>
                <a:ea typeface="배달의민족 연성"/>
              </a:rPr>
              <a:t>자동화처리</a:t>
            </a:r>
            <a:endParaRPr lang="ko-KR" altLang="en-US" sz="2400" b="1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18" name="가로 글상자 17"/>
          <p:cNvSpPr txBox="1"/>
          <p:nvPr/>
        </p:nvSpPr>
        <p:spPr>
          <a:xfrm>
            <a:off x="6646038" y="4952758"/>
            <a:ext cx="4630668" cy="922262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>
              <a:lnSpc>
                <a:spcPts val="11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아이디는 직급에 따라 자동으로 부여됩니다.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100"/>
              </a:lnSpc>
              <a:buNone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100"/>
              </a:lnSpc>
              <a:buNone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1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모든 정보 입력 후 회원가입 버튼을 클릭하면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100"/>
              </a:lnSpc>
              <a:buNone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1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다음 단계로 진행됩니다.</a:t>
            </a:r>
            <a:endParaRPr lang="ko-KR" altLang="en-US" sz="2400"/>
          </a:p>
        </p:txBody>
      </p:sp>
      <p:sp>
        <p:nvSpPr>
          <p:cNvPr id="19" name="직사각형 18"/>
          <p:cNvSpPr/>
          <p:nvPr/>
        </p:nvSpPr>
        <p:spPr>
          <a:xfrm>
            <a:off x="1485659" y="7636907"/>
            <a:ext cx="2025569" cy="326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20" name="화살표 19"/>
          <p:cNvCxnSpPr/>
          <p:nvPr/>
        </p:nvCxnSpPr>
        <p:spPr>
          <a:xfrm rot="10800000" flipV="1">
            <a:off x="3776482" y="7636907"/>
            <a:ext cx="2869556" cy="1630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가로 글상자 20"/>
          <p:cNvSpPr txBox="1"/>
          <p:nvPr/>
        </p:nvSpPr>
        <p:spPr>
          <a:xfrm>
            <a:off x="6646039" y="7296753"/>
            <a:ext cx="4630668" cy="503162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>
              <a:lnSpc>
                <a:spcPts val="1100"/>
              </a:lnSpc>
              <a:buNone/>
              <a:defRPr/>
            </a:pP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로그인화면으로 돌아감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100"/>
              </a:lnSpc>
              <a:buNone/>
              <a:defRPr/>
            </a:pPr>
            <a:endParaRPr lang="en-US" altLang="ko-KR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100"/>
              </a:lnSpc>
              <a:buNone/>
              <a:defRPr/>
            </a:pP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(doLogin)</a:t>
            </a:r>
            <a:endParaRPr lang="en-US" altLang="ko-KR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4" name="가로 글상자 23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954" y="373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사용자 프로필 사진 관리</a:t>
            </a:r>
            <a:endParaRPr lang="en-US" sz="3600">
              <a:latin typeface="배달의민족 연성"/>
              <a:ea typeface="배달의민족 연성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567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8860" y="189928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1934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중복 파일명 처리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7" name="Text 3"/>
          <p:cNvSpPr/>
          <p:nvPr/>
        </p:nvSpPr>
        <p:spPr>
          <a:xfrm>
            <a:off x="1304092" y="2425065"/>
            <a:ext cx="3234736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DefaultFileRenamePolicy를 활용하여 자동으로 파일명 변경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713803" y="18567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8874" y="189928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1934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안전한 저장 방식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198798" y="2481798"/>
            <a:ext cx="3176719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동일 이름의 파일 업로드 시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자동으로 이름을 변경하여 저장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3604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8860" y="364700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3682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덮어쓰기 방지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30906" y="417278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기존 파일 보존을 위한 자동 이름 변경 시스템 적용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89954" y="5962582"/>
            <a:ext cx="5946417" cy="1853314"/>
          </a:xfrm>
          <a:prstGeom prst="rect">
            <a:avLst/>
          </a:prstGeom>
        </p:spPr>
      </p:pic>
      <p:sp>
        <p:nvSpPr>
          <p:cNvPr id="17" name="가로 글상자 16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30153"/>
            <a:ext cx="6611032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회원가입 처리 과정</a:t>
            </a:r>
            <a:r>
              <a:rPr lang="en-US" altLang="ko-KR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(registerNumChk)</a:t>
            </a:r>
            <a:endParaRPr lang="en-US" altLang="ko-KR" sz="36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6561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03973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사용자 정보 수집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3" y="31465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입력된 모든 정보를 파라미터로 전달받아 처리합니다.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33951" y="3736300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8" name="Text 5"/>
          <p:cNvSpPr/>
          <p:nvPr/>
        </p:nvSpPr>
        <p:spPr>
          <a:xfrm>
            <a:off x="1644134" y="37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비밀번호 암호화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44134" y="422671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Bcrypt를 이용해 비밀번호를 안전하게 암호화합니다. 동일한 비밀번호도 서로 다르게 저장되어 보안성이 강화됩니다.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아이디 생성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직급에 따라 다른 형식의 아이디가 자동 생성됩니다. 교수는 'P+3자리 숫자', 학생은 'S+5자리 숫자' 형식으로 부여됩니다.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53191" y="1579690"/>
            <a:ext cx="4334480" cy="2152950"/>
          </a:xfrm>
          <a:prstGeom prst="rect">
            <a:avLst/>
          </a:prstGeom>
        </p:spPr>
      </p:pic>
      <p:cxnSp>
        <p:nvCxnSpPr>
          <p:cNvPr id="14" name="화살표 13"/>
          <p:cNvCxnSpPr/>
          <p:nvPr/>
        </p:nvCxnSpPr>
        <p:spPr>
          <a:xfrm flipV="1">
            <a:off x="8350208" y="3082825"/>
            <a:ext cx="1322127" cy="1143893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가로 글상자 14"/>
          <p:cNvSpPr txBox="1"/>
          <p:nvPr/>
        </p:nvSpPr>
        <p:spPr>
          <a:xfrm>
            <a:off x="9929166" y="641181"/>
            <a:ext cx="4534518" cy="8213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모두 같은  비밀번호로 설정했지만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r>
              <a:rPr lang="en-US" altLang="ko-KR" sz="2400">
                <a:solidFill>
                  <a:schemeClr val="lt1"/>
                </a:solidFill>
                <a:latin typeface="배달의민족 연성"/>
                <a:ea typeface="배달의민족 연성"/>
              </a:rPr>
              <a:t>DB</a:t>
            </a: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에 각각 다른 값으로 들어가있음을 확인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53190" y="5436357"/>
            <a:ext cx="4777209" cy="1698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53191" y="7028972"/>
            <a:ext cx="4686468" cy="1200627"/>
          </a:xfrm>
          <a:prstGeom prst="rect">
            <a:avLst/>
          </a:prstGeom>
        </p:spPr>
      </p:pic>
      <p:cxnSp>
        <p:nvCxnSpPr>
          <p:cNvPr id="19" name="화살표 18"/>
          <p:cNvCxnSpPr/>
          <p:nvPr/>
        </p:nvCxnSpPr>
        <p:spPr>
          <a:xfrm rot="16200000" flipH="1" flipV="1">
            <a:off x="10192691" y="4634979"/>
            <a:ext cx="1443038" cy="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가로 글상자 19"/>
          <p:cNvSpPr txBox="1"/>
          <p:nvPr/>
        </p:nvSpPr>
        <p:spPr>
          <a:xfrm>
            <a:off x="10999086" y="4065726"/>
            <a:ext cx="2061740" cy="44721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비밀번호 검증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11348254" y="4860964"/>
            <a:ext cx="3115430" cy="6997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000">
                <a:solidFill>
                  <a:schemeClr val="lt1"/>
                </a:solidFill>
                <a:latin typeface="배달의민족 연성"/>
                <a:ea typeface="배달의민족 연성"/>
              </a:rPr>
              <a:t>오직 </a:t>
            </a:r>
            <a:r>
              <a:rPr lang="en-US" altLang="ko-KR" sz="2000">
                <a:solidFill>
                  <a:schemeClr val="lt1"/>
                </a:solidFill>
                <a:latin typeface="배달의민족 연성"/>
                <a:ea typeface="배달의민족 연성"/>
              </a:rPr>
              <a:t>Bcrypt.checkpw</a:t>
            </a:r>
            <a:r>
              <a:rPr lang="ko-KR" altLang="en-US" sz="2000">
                <a:solidFill>
                  <a:schemeClr val="lt1"/>
                </a:solidFill>
                <a:latin typeface="배달의민족 연성"/>
                <a:ea typeface="배달의민족 연성"/>
              </a:rPr>
              <a:t>로만 비교할수있음</a:t>
            </a:r>
            <a:r>
              <a:rPr lang="en-US" altLang="ko-KR" sz="2000">
                <a:solidFill>
                  <a:schemeClr val="lt1"/>
                </a:solidFill>
                <a:latin typeface="배달의민족 연성"/>
                <a:ea typeface="배달의민족 연성"/>
              </a:rPr>
              <a:t>(</a:t>
            </a:r>
            <a:r>
              <a:rPr lang="ko-KR" altLang="en-US" sz="2000">
                <a:solidFill>
                  <a:schemeClr val="lt1"/>
                </a:solidFill>
                <a:latin typeface="배달의민족 연성"/>
                <a:ea typeface="배달의민족 연성"/>
              </a:rPr>
              <a:t>복호화 불가능</a:t>
            </a:r>
            <a:r>
              <a:rPr lang="en-US" altLang="ko-KR" sz="2000">
                <a:solidFill>
                  <a:schemeClr val="lt1"/>
                </a:solidFill>
                <a:latin typeface="배달의민족 연성"/>
                <a:ea typeface="배달의민족 연성"/>
              </a:rPr>
              <a:t>)</a:t>
            </a:r>
            <a:endParaRPr lang="en-US" altLang="ko-KR" sz="20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53191" y="7918771"/>
            <a:ext cx="3315664" cy="217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3" name="가로 글상자 22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511" y="527910"/>
            <a:ext cx="10095494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이메일 인증 프로세스</a:t>
            </a:r>
            <a:r>
              <a:rPr lang="en-US" altLang="ko-KR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(registerNumChk)</a:t>
            </a:r>
            <a:endParaRPr lang="en-US" altLang="ko-KR" sz="36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081" y="20140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895" y="326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계정 객체 생성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6" name="Text 2"/>
          <p:cNvSpPr/>
          <p:nvPr/>
        </p:nvSpPr>
        <p:spPr>
          <a:xfrm>
            <a:off x="658895" y="3751897"/>
            <a:ext cx="3893939" cy="153571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회원가입 시 입력된 모든정보를 받은 후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발급된 ID</a:t>
            </a: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(S+xxx or P+xxx)</a:t>
            </a: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에 따라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적절한 객체(student/professor)를 생성합니다.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79648" y="20140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6462" y="326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인증 코드 발송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9" name="Text 4"/>
          <p:cNvSpPr/>
          <p:nvPr/>
        </p:nvSpPr>
        <p:spPr>
          <a:xfrm>
            <a:off x="5006462" y="37518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무작위 4자리 숫자를 생성하여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사용자 이메일로 발송합니다.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27215" y="20140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54029" y="326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세션 저장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354028" y="3751897"/>
            <a:ext cx="3893939" cy="126338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ID와 인증번호는 request 속성에,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회원 객체는 session 속성에 등록</a:t>
            </a: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후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registerNumChk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폼으로 이동</a:t>
            </a: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.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cxnSp>
        <p:nvCxnSpPr>
          <p:cNvPr id="13" name="화살표 12"/>
          <p:cNvCxnSpPr/>
          <p:nvPr/>
        </p:nvCxnSpPr>
        <p:spPr>
          <a:xfrm rot="5400000">
            <a:off x="5775473" y="5360227"/>
            <a:ext cx="1374492" cy="77278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38026" y="6426274"/>
            <a:ext cx="2572108" cy="13051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79331" y="5891345"/>
            <a:ext cx="1200317" cy="2162476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1919709" y="6972584"/>
            <a:ext cx="1574421" cy="117891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항상 다른번호를 만들어냄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8" name="가로 글상자 17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975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4700"/>
              </a:lnSpc>
              <a:buNone/>
              <a:defRPr/>
            </a:pPr>
            <a:r>
              <a:rPr 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인증번호 확인 화면</a:t>
            </a:r>
            <a:r>
              <a:rPr lang="en-US" altLang="ko-KR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(registerNumChk)</a:t>
            </a:r>
            <a:endParaRPr lang="en-US" altLang="ko-KR" sz="36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790" y="1737955"/>
            <a:ext cx="2952274" cy="16447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65133" y="405753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23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이메일 수신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474369"/>
            <a:ext cx="4581287" cy="308372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2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사용자는 등록한 이메일로 인증번호를 받습니다.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75077" y="3599497"/>
            <a:ext cx="3880128" cy="388012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72952" y="4663559"/>
            <a:ext cx="271105" cy="338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55204" y="405753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3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인증번호 입력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9" name="Text 4"/>
          <p:cNvSpPr/>
          <p:nvPr/>
        </p:nvSpPr>
        <p:spPr>
          <a:xfrm>
            <a:off x="9255204" y="4474369"/>
            <a:ext cx="4581406" cy="308372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받은 인증번호를 입력 폼에 정확히 입력해야 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75077" y="3599497"/>
            <a:ext cx="3880128" cy="3880128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885986" y="4663559"/>
            <a:ext cx="271105" cy="33885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255204" y="598801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3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번호 검증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3" name="Text 6"/>
          <p:cNvSpPr/>
          <p:nvPr/>
        </p:nvSpPr>
        <p:spPr>
          <a:xfrm>
            <a:off x="9255204" y="6404848"/>
            <a:ext cx="4581406" cy="61674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JavaScript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를 이용해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입력한 번호와 발송된 인증번호를 비교합니다.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375077" y="3599497"/>
            <a:ext cx="3880128" cy="3880128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85986" y="6076593"/>
            <a:ext cx="271105" cy="338852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2965133" y="598801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23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최종 등록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7" name="Text 8"/>
          <p:cNvSpPr/>
          <p:nvPr/>
        </p:nvSpPr>
        <p:spPr>
          <a:xfrm>
            <a:off x="793790" y="6404848"/>
            <a:ext cx="4581287" cy="61674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r">
              <a:lnSpc>
                <a:spcPts val="2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인증 성공 시 회원가입이 완료되고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r">
              <a:lnSpc>
                <a:spcPts val="2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다음 단계로 진행됩니다.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375077" y="3599497"/>
            <a:ext cx="3880128" cy="3880128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472952" y="6076593"/>
            <a:ext cx="271105" cy="33885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1" name="가로 글상자 20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7397" y="2852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회원가입 완료</a:t>
            </a:r>
            <a:r>
              <a:rPr lang="en-US" altLang="ko-KR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(registerSuccess)</a:t>
            </a:r>
            <a:endParaRPr lang="en-US" altLang="ko-KR" sz="40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  <a:p>
            <a:pPr marL="0" lvl="0" indent="0" algn="l">
              <a:lnSpc>
                <a:spcPts val="5550"/>
              </a:lnSpc>
              <a:buNone/>
              <a:defRPr/>
            </a:pPr>
            <a:endParaRPr lang="en-US" altLang="ko-KR" sz="40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911906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en-US" altLang="ko-KR" sz="2800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ID 안내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시스템에서 생성된 ID를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알림창을 통해 사용자에게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보여줍니다.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911906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en-US" altLang="ko-KR" sz="2800">
              <a:latin typeface="배달의민족 연성"/>
              <a:ea typeface="배달의민족 연성"/>
            </a:endParaRPr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이메일 안내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인증에 성공한 이메일로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발급된 ID 정보를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추가로 전송합니다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909" y="5168503"/>
            <a:ext cx="7556421" cy="1568385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en-US" altLang="ko-KR" sz="2800">
              <a:latin typeface="배달의민족 연성"/>
              <a:ea typeface="배달의민족 연성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8224" y="5395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데이터베이스 저장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87349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사용자 정보가  데이터베이스에 저장됩니다.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altLang="ko-KR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(</a:t>
            </a: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비밀번호는 </a:t>
            </a:r>
            <a:r>
              <a:rPr lang="en-US" altLang="ko-KR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hash</a:t>
            </a: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처리해 </a:t>
            </a:r>
            <a:r>
              <a:rPr lang="en-US" altLang="ko-KR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DB</a:t>
            </a: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에 저장 완료</a:t>
            </a:r>
            <a:r>
              <a:rPr lang="en-US" altLang="ko-KR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)</a:t>
            </a:r>
            <a:endParaRPr lang="en-US" altLang="ko-KR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13" name="그림 7"/>
          <p:cNvPicPr>
            <a:picLocks noGrp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909" y="1228461"/>
            <a:ext cx="2328783" cy="1332052"/>
          </a:xfrm>
          <a:prstGeom prst="rect">
            <a:avLst/>
          </a:prstGeom>
        </p:spPr>
      </p:pic>
      <p:cxnSp>
        <p:nvCxnSpPr>
          <p:cNvPr id="14" name="화살표 13"/>
          <p:cNvCxnSpPr/>
          <p:nvPr/>
        </p:nvCxnSpPr>
        <p:spPr>
          <a:xfrm rot="16200000" flipV="1">
            <a:off x="1701411" y="2682357"/>
            <a:ext cx="378733" cy="135046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화살표 14"/>
          <p:cNvCxnSpPr>
            <a:stCxn id="7" idx="0"/>
          </p:cNvCxnSpPr>
          <p:nvPr/>
        </p:nvCxnSpPr>
        <p:spPr>
          <a:xfrm rot="5400000" flipH="1" flipV="1">
            <a:off x="6407883" y="2301728"/>
            <a:ext cx="830448" cy="610420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82796" y="639637"/>
            <a:ext cx="2536396" cy="14753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0840" y="6626780"/>
            <a:ext cx="11188293" cy="147283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114804" y="7026556"/>
            <a:ext cx="2712817" cy="639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0" name="가로 글상자 19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49" y="124988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415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아이디 찾기 기능</a:t>
            </a:r>
            <a:r>
              <a:rPr lang="en-US" altLang="ko-KR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(findId)</a:t>
            </a:r>
            <a:endParaRPr lang="en-US" altLang="ko-KR" sz="40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21834" y="977442"/>
            <a:ext cx="3179088" cy="26971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855303"/>
            <a:ext cx="2173724" cy="980003"/>
          </a:xfrm>
          <a:prstGeom prst="roundRect">
            <a:avLst>
              <a:gd name="adj" fmla="val 72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61053" y="4195821"/>
            <a:ext cx="239197" cy="2989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37535" y="395579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0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정보 입력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7" name="Text 3"/>
          <p:cNvSpPr/>
          <p:nvPr/>
        </p:nvSpPr>
        <p:spPr>
          <a:xfrm>
            <a:off x="3137535" y="4393108"/>
            <a:ext cx="3023830" cy="27217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1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사용자는 이름과 이메일 주소를 입력합니다.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8" name="Shape 4"/>
          <p:cNvSpPr/>
          <p:nvPr/>
        </p:nvSpPr>
        <p:spPr>
          <a:xfrm>
            <a:off x="3052524" y="5410319"/>
            <a:ext cx="10699075" cy="1143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93790" y="4920317"/>
            <a:ext cx="3097053" cy="980003"/>
          </a:xfrm>
          <a:prstGeom prst="roundRect">
            <a:avLst>
              <a:gd name="adj" fmla="val 72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0651" y="5260835"/>
            <a:ext cx="239197" cy="2989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163140" y="499770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0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데이터베이스 조회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12" name="Text 7"/>
          <p:cNvSpPr/>
          <p:nvPr/>
        </p:nvSpPr>
        <p:spPr>
          <a:xfrm>
            <a:off x="4163140" y="5595876"/>
            <a:ext cx="3594378" cy="27217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1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입력된 정</a:t>
            </a: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보를 받아 </a:t>
            </a: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DB에서 일치하는 계정을 검색합니다.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5226368" y="6475333"/>
            <a:ext cx="8525232" cy="1143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793790" y="6200475"/>
            <a:ext cx="3944853" cy="980003"/>
          </a:xfrm>
          <a:prstGeom prst="roundRect">
            <a:avLst>
              <a:gd name="adj" fmla="val 72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34897" y="6325850"/>
            <a:ext cx="239197" cy="29896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046703" y="620047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0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결과 발송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5046703" y="6660890"/>
            <a:ext cx="3774877" cy="27217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1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일치하는 정보 발견 시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100"/>
              </a:lnSpc>
              <a:buNone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1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해당 이메일로 ID를 발송합니다.</a:t>
            </a:r>
            <a:endParaRPr lang="en-US" sz="2800">
              <a:latin typeface="배달의민족 연성"/>
              <a:ea typeface="배달의민족 연성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2143" y="977442"/>
            <a:ext cx="2630380" cy="26758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172906" y="3379550"/>
            <a:ext cx="542563" cy="29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cxnSp>
        <p:nvCxnSpPr>
          <p:cNvPr id="20" name="화살표 19"/>
          <p:cNvCxnSpPr/>
          <p:nvPr/>
        </p:nvCxnSpPr>
        <p:spPr>
          <a:xfrm flipV="1">
            <a:off x="2715469" y="3379550"/>
            <a:ext cx="819873" cy="150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473963" y="2551701"/>
            <a:ext cx="4794711" cy="1619476"/>
          </a:xfrm>
          <a:prstGeom prst="rect">
            <a:avLst/>
          </a:prstGeom>
        </p:spPr>
      </p:pic>
      <p:cxnSp>
        <p:nvCxnSpPr>
          <p:cNvPr id="22" name="화살표 21"/>
          <p:cNvCxnSpPr/>
          <p:nvPr/>
        </p:nvCxnSpPr>
        <p:spPr>
          <a:xfrm rot="5400000" flipH="1" flipV="1">
            <a:off x="7893593" y="4231007"/>
            <a:ext cx="1160740" cy="1133350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488984" y="6486763"/>
            <a:ext cx="1904513" cy="1626325"/>
          </a:xfrm>
          <a:prstGeom prst="rect">
            <a:avLst/>
          </a:prstGeom>
        </p:spPr>
      </p:pic>
      <p:cxnSp>
        <p:nvCxnSpPr>
          <p:cNvPr id="24" name="화살표 23"/>
          <p:cNvCxnSpPr/>
          <p:nvPr/>
        </p:nvCxnSpPr>
        <p:spPr>
          <a:xfrm>
            <a:off x="8591092" y="6965334"/>
            <a:ext cx="787995" cy="0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6" name="가로 글상자 25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285" y="201434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3600"/>
              </a:lnSpc>
              <a:buNone/>
              <a:defRPr/>
            </a:pPr>
            <a:r>
              <a:rPr 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비밀번호 찾기</a:t>
            </a:r>
            <a:r>
              <a:rPr lang="ko-KR" alt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 프로세스 </a:t>
            </a:r>
            <a:r>
              <a:rPr lang="en-US" altLang="ko-KR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(</a:t>
            </a:r>
            <a:r>
              <a:rPr lang="ko-KR" alt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 </a:t>
            </a:r>
            <a:r>
              <a:rPr lang="en-US" altLang="ko-KR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findPw)</a:t>
            </a:r>
            <a:endParaRPr lang="en-US" altLang="ko-KR" sz="36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656" y="925879"/>
            <a:ext cx="2718316" cy="29252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02797" y="488633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800"/>
              </a:lnSpc>
              <a:buNone/>
              <a:defRPr/>
            </a:pPr>
            <a:r>
              <a:rPr lang="en-US" altLang="ko-KR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1.</a:t>
            </a: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정보 입력</a:t>
            </a:r>
            <a:endParaRPr lang="en-US" sz="2400" b="1">
              <a:solidFill>
                <a:srgbClr val="dcd7e5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5" name="Text 2"/>
          <p:cNvSpPr/>
          <p:nvPr/>
        </p:nvSpPr>
        <p:spPr>
          <a:xfrm>
            <a:off x="-370908" y="5205064"/>
            <a:ext cx="4816673" cy="235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아이디와 이메일 주소를 입력합니다.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66864" y="4477116"/>
            <a:ext cx="2967157" cy="2967157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42973" y="4973071"/>
            <a:ext cx="220504" cy="2757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55120" y="488633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00"/>
              </a:lnSpc>
              <a:buNone/>
              <a:defRPr/>
            </a:pPr>
            <a:r>
              <a:rPr lang="en-US" altLang="ko-KR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2.</a:t>
            </a: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임시 비밀번호 생성</a:t>
            </a:r>
            <a:endParaRPr lang="en-US" sz="2400" b="1">
              <a:solidFill>
                <a:srgbClr val="dcd7e5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9" name="Text 4"/>
          <p:cNvSpPr/>
          <p:nvPr/>
        </p:nvSpPr>
        <p:spPr>
          <a:xfrm>
            <a:off x="7855120" y="5205064"/>
            <a:ext cx="4816793" cy="235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시스템에서 임시 비밀번호</a:t>
            </a:r>
            <a:endParaRPr lang="en-US" altLang="ko-KR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(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대소문자</a:t>
            </a: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,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특수문자</a:t>
            </a: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,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숫자 중 랜덤</a:t>
            </a: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6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자리</a:t>
            </a: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)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를 생성합니다.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66864" y="4477116"/>
            <a:ext cx="2967157" cy="296715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89702" y="5225602"/>
            <a:ext cx="220504" cy="27574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855120" y="648046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00"/>
              </a:lnSpc>
              <a:buNone/>
              <a:defRPr/>
            </a:pPr>
            <a:r>
              <a:rPr lang="en-US" altLang="ko-KR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3.</a:t>
            </a:r>
            <a:r>
              <a:rPr lang="ko-KR" alt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 </a:t>
            </a: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이메일 발송</a:t>
            </a:r>
            <a:endParaRPr lang="en-US" sz="2400" b="1">
              <a:solidFill>
                <a:srgbClr val="dcd7e5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13" name="Text 6"/>
          <p:cNvSpPr/>
          <p:nvPr/>
        </p:nvSpPr>
        <p:spPr>
          <a:xfrm>
            <a:off x="7855120" y="6799191"/>
            <a:ext cx="4816793" cy="235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생성된 임시 비밀번호를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등록된 이메일로 전송합니다</a:t>
            </a: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(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즉시</a:t>
            </a: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DB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에 </a:t>
            </a: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update)</a:t>
            </a: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.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66864" y="4477116"/>
            <a:ext cx="2967157" cy="2967157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37170" y="6672331"/>
            <a:ext cx="220504" cy="275749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2602797" y="648046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800"/>
              </a:lnSpc>
              <a:buNone/>
              <a:defRPr/>
            </a:pPr>
            <a:r>
              <a:rPr lang="en-US" altLang="ko-KR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4.</a:t>
            </a: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비밀번호 변경</a:t>
            </a:r>
            <a:endParaRPr lang="en-US" sz="2400" b="1">
              <a:solidFill>
                <a:srgbClr val="dcd7e5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17" name="Text 8"/>
          <p:cNvSpPr/>
          <p:nvPr/>
        </p:nvSpPr>
        <p:spPr>
          <a:xfrm>
            <a:off x="-370908" y="6799192"/>
            <a:ext cx="4816673" cy="235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850"/>
              </a:lnSpc>
              <a:buNone/>
              <a:defRPr/>
            </a:pP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알림창의 확인버튼을 누르면 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r">
              <a:lnSpc>
                <a:spcPts val="1850"/>
              </a:lnSpc>
              <a:buNone/>
              <a:defRPr/>
            </a:pP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임시비밀번호를 이용해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r">
              <a:lnSpc>
                <a:spcPts val="1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새 비밀번호로 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바로 </a:t>
            </a: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변경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가능합니다</a:t>
            </a: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.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666864" y="4477116"/>
            <a:ext cx="2967157" cy="2967157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190442" y="6419799"/>
            <a:ext cx="220504" cy="27574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859424" y="3555379"/>
            <a:ext cx="777333" cy="186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cxnSp>
        <p:nvCxnSpPr>
          <p:cNvPr id="21" name="화살표 20"/>
          <p:cNvCxnSpPr/>
          <p:nvPr/>
        </p:nvCxnSpPr>
        <p:spPr>
          <a:xfrm flipV="1">
            <a:off x="2636758" y="3407681"/>
            <a:ext cx="753900" cy="147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468003" y="1767244"/>
            <a:ext cx="2768698" cy="209143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434160" y="2022117"/>
            <a:ext cx="2882323" cy="1829009"/>
          </a:xfrm>
          <a:prstGeom prst="rect">
            <a:avLst/>
          </a:prstGeom>
        </p:spPr>
      </p:pic>
      <p:cxnSp>
        <p:nvCxnSpPr>
          <p:cNvPr id="24" name="화살표 23"/>
          <p:cNvCxnSpPr/>
          <p:nvPr/>
        </p:nvCxnSpPr>
        <p:spPr>
          <a:xfrm>
            <a:off x="6355140" y="2936622"/>
            <a:ext cx="960060" cy="0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6281188" y="2388503"/>
            <a:ext cx="1152972" cy="36231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chemeClr val="lt1"/>
                </a:solidFill>
                <a:latin typeface="배달의민족 연성"/>
                <a:ea typeface="배달의민족 연성"/>
              </a:rPr>
              <a:t>정보 일치 시</a:t>
            </a:r>
            <a:endParaRPr lang="ko-KR" altLang="en-US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cxnSp>
        <p:nvCxnSpPr>
          <p:cNvPr id="26" name="화살표 25"/>
          <p:cNvCxnSpPr/>
          <p:nvPr/>
        </p:nvCxnSpPr>
        <p:spPr>
          <a:xfrm>
            <a:off x="10492210" y="2936622"/>
            <a:ext cx="1446834" cy="0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213184" y="1244610"/>
            <a:ext cx="2417216" cy="2606516"/>
          </a:xfrm>
          <a:prstGeom prst="rect">
            <a:avLst/>
          </a:prstGeom>
        </p:spPr>
      </p:pic>
      <p:sp>
        <p:nvSpPr>
          <p:cNvPr id="28" name="가로 글상자 27"/>
          <p:cNvSpPr txBox="1"/>
          <p:nvPr/>
        </p:nvSpPr>
        <p:spPr>
          <a:xfrm>
            <a:off x="10316484" y="2205373"/>
            <a:ext cx="1778033" cy="64290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chemeClr val="lt1"/>
                </a:solidFill>
                <a:latin typeface="배달의민족 연성"/>
                <a:ea typeface="배달의민족 연성"/>
              </a:rPr>
              <a:t>비밀번호 변경폼 이동</a:t>
            </a:r>
            <a:endParaRPr lang="ko-KR" altLang="en-US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  <a:latin typeface="배달의민족 연성"/>
                <a:ea typeface="배달의민족 연성"/>
              </a:rPr>
              <a:t>(</a:t>
            </a:r>
            <a:r>
              <a:rPr lang="ko-KR" altLang="en-US">
                <a:solidFill>
                  <a:schemeClr val="lt1"/>
                </a:solidFill>
                <a:latin typeface="배달의민족 연성"/>
                <a:ea typeface="배달의민족 연성"/>
              </a:rPr>
              <a:t>선택</a:t>
            </a:r>
            <a:r>
              <a:rPr lang="en-US" altLang="ko-KR">
                <a:solidFill>
                  <a:schemeClr val="lt1"/>
                </a:solidFill>
                <a:latin typeface="배달의민족 연성"/>
                <a:ea typeface="배달의민족 연성"/>
              </a:rPr>
              <a:t>)</a:t>
            </a:r>
            <a:endParaRPr lang="en-US" altLang="ko-KR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152266" y="924124"/>
            <a:ext cx="3060918" cy="119290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31" name="가로 글상자 30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9454" y="433150"/>
            <a:ext cx="6705124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임시 비밀번호 생성 알고리즘</a:t>
            </a:r>
            <a:endParaRPr lang="en-US" sz="4000">
              <a:latin typeface="배달의민족 연성"/>
              <a:ea typeface="배달의민족 연성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306" y="2769513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78625" y="2347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복잡한 조합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78625" y="2802731"/>
            <a:ext cx="5399008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숫자, 영문자, 특수문자가 모두 포함된 </a:t>
            </a:r>
            <a:endParaRPr lang="ko-KR" alt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랜덤한 </a:t>
            </a: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6자리 비밀번호 생성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7" name="Shape 3"/>
          <p:cNvSpPr/>
          <p:nvPr/>
        </p:nvSpPr>
        <p:spPr>
          <a:xfrm flipV="1">
            <a:off x="1428690" y="3523654"/>
            <a:ext cx="7498200" cy="69158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4306" y="3906917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78506" y="3778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암호화 처리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378625" y="4233625"/>
            <a:ext cx="493585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Bcrypt로 생성된 임시 비밀번호를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	</a:t>
            </a: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해시 처리하여 </a:t>
            </a:r>
            <a:r>
              <a:rPr lang="en-US" altLang="ko-KR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DB</a:t>
            </a: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에</a:t>
            </a: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저장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306" y="5415677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428690" y="52672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데이터베이스 업데이트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378625" y="5604271"/>
            <a:ext cx="411110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암호화된 임시 비밀번호로 DB 정보 업데이트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각 단계는 보안성을 최우선으로 고려하여 설계되었습니다.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임시 비밀번호는 이메일로만 전송되며, 사용자가 로그인 후 변경할 수 있도록 안내됩니다.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8" name="Shape 3"/>
          <p:cNvSpPr/>
          <p:nvPr/>
        </p:nvSpPr>
        <p:spPr>
          <a:xfrm flipV="1">
            <a:off x="1428690" y="4988600"/>
            <a:ext cx="7498200" cy="69158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en-US" altLang="ko-KR" sz="2800">
              <a:latin typeface="배달의민족 연성"/>
              <a:ea typeface="배달의민족 연성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32913" y="491387"/>
            <a:ext cx="5836313" cy="3623411"/>
          </a:xfrm>
          <a:prstGeom prst="rect">
            <a:avLst/>
          </a:prstGeom>
        </p:spPr>
      </p:pic>
      <p:cxnSp>
        <p:nvCxnSpPr>
          <p:cNvPr id="20" name="화살표 19"/>
          <p:cNvCxnSpPr/>
          <p:nvPr/>
        </p:nvCxnSpPr>
        <p:spPr>
          <a:xfrm flipV="1">
            <a:off x="6019076" y="2769513"/>
            <a:ext cx="2483735" cy="199310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2" name="가로 글상자 21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0897"/>
            <a:ext cx="7002185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학생 및 교수 계정 관리 시스템</a:t>
            </a:r>
            <a:endParaRPr lang="en-US" sz="3600">
              <a:latin typeface="배달의민족 연성"/>
              <a:ea typeface="배달의민족 연성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598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이 포털은 학생과 교수를 위한 웹 인터페이스로, 개인정보 관리와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학사행정을 위한 종합 시스템입니다.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4407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사용자의 역할에 따라 다른 메뉴가 표시되며, 보안을 위한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다양한 기능이 구현되어 있습니다.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6" name="가로 글상자 5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3002115045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482" y="112367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415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목차 안내</a:t>
            </a:r>
            <a:endParaRPr lang="en-US" sz="4000">
              <a:latin typeface="배달의민족 연성"/>
              <a:ea typeface="배달의민족 연성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571149"/>
            <a:ext cx="22860" cy="5958959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636425" y="1751052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123867" y="1571149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87625" y="1602998"/>
            <a:ext cx="255151" cy="3189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352926" y="150816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20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프로젝트 개요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1997393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21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학사관리시스템의 목적과 주요 기능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83673" y="2771656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123867" y="2591753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87625" y="2623602"/>
            <a:ext cx="255151" cy="31896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65783" y="265021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0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프로젝트 참여 인원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165783" y="3017996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1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팀원 구성 및 역할 분담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636425" y="3651409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7123867" y="3471505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87625" y="3503355"/>
            <a:ext cx="255151" cy="31896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338161" y="352996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20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프로젝트 일정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793790" y="3897749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21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단계별 진행 일정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483673" y="4531162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7123867" y="4351258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7625" y="4383107"/>
            <a:ext cx="255151" cy="31896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165783" y="440971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0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프로젝트 구성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8165783" y="4777502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1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시스템 아키텍처 및 기술 스택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6636425" y="5410914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25" name="Shape 19"/>
          <p:cNvSpPr/>
          <p:nvPr/>
        </p:nvSpPr>
        <p:spPr>
          <a:xfrm>
            <a:off x="7123867" y="5231011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187625" y="5262860"/>
            <a:ext cx="255151" cy="31896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408333" y="5156564"/>
            <a:ext cx="3056284" cy="42526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20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프로젝트 내용 및 구현화면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793790" y="5657255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21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실제 구현된 기능과 화면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29" name="Shape 22"/>
          <p:cNvSpPr/>
          <p:nvPr/>
        </p:nvSpPr>
        <p:spPr>
          <a:xfrm>
            <a:off x="7483673" y="6290667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30" name="Shape 23"/>
          <p:cNvSpPr/>
          <p:nvPr/>
        </p:nvSpPr>
        <p:spPr>
          <a:xfrm>
            <a:off x="7123867" y="6110764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187625" y="6142613"/>
            <a:ext cx="255151" cy="318968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8165783" y="616922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0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시연영상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33" name="Text 25"/>
          <p:cNvSpPr/>
          <p:nvPr/>
        </p:nvSpPr>
        <p:spPr>
          <a:xfrm>
            <a:off x="8165783" y="6537008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1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실제 작동 모습 시연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800"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3386052373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가로 글상자 1"/>
          <p:cNvSpPr txBox="1"/>
          <p:nvPr/>
        </p:nvSpPr>
        <p:spPr>
          <a:xfrm>
            <a:off x="305765" y="448265"/>
            <a:ext cx="7315200" cy="79819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altLang="ko-KR" sz="40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(index) </a:t>
            </a:r>
            <a:r>
              <a:rPr lang="ko-KR" altLang="en-US" sz="40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메인페이지 </a:t>
            </a:r>
            <a:r>
              <a:rPr lang="en-US" altLang="ko-KR" sz="40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(</a:t>
            </a:r>
            <a:r>
              <a:rPr lang="ko-KR" altLang="en-US" sz="40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공통</a:t>
            </a:r>
            <a:r>
              <a:rPr lang="en-US" altLang="ko-KR" sz="40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)</a:t>
            </a:r>
            <a:endParaRPr lang="en-US" altLang="ko-KR" sz="4000" b="1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3160"/>
          <a:stretch>
            <a:fillRect/>
          </a:stretch>
        </p:blipFill>
        <p:spPr>
          <a:xfrm>
            <a:off x="305765" y="1786616"/>
            <a:ext cx="9360535" cy="511549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033698" y="3318069"/>
            <a:ext cx="494635" cy="264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>
              <a:solidFill>
                <a:schemeClr val="lt1"/>
              </a:solidFill>
              <a:latin typeface="배달의민족 연성"/>
              <a:ea typeface="배달의민족 연성"/>
              <a:cs typeface="Arial"/>
            </a:endParaRPr>
          </a:p>
        </p:txBody>
      </p:sp>
      <p:cxnSp>
        <p:nvCxnSpPr>
          <p:cNvPr id="5" name="화살표 4"/>
          <p:cNvCxnSpPr/>
          <p:nvPr/>
        </p:nvCxnSpPr>
        <p:spPr>
          <a:xfrm rot="10800000">
            <a:off x="9666300" y="3318069"/>
            <a:ext cx="90282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가로 글상자 5"/>
          <p:cNvSpPr txBox="1"/>
          <p:nvPr/>
        </p:nvSpPr>
        <p:spPr>
          <a:xfrm>
            <a:off x="10569128" y="2967943"/>
            <a:ext cx="1321207" cy="70025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000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로그아웃</a:t>
            </a:r>
            <a:endParaRPr lang="ko-KR" altLang="en-US" sz="2000">
              <a:solidFill>
                <a:schemeClr val="lt1"/>
              </a:solidFill>
              <a:latin typeface="배달의민족 연성"/>
              <a:ea typeface="배달의민족 연성"/>
              <a:cs typeface="Arial"/>
            </a:endParaRPr>
          </a:p>
          <a:p>
            <a:pPr lvl="0">
              <a:defRPr/>
            </a:pPr>
            <a:r>
              <a:rPr lang="en-US" altLang="ko-KR" sz="2000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(</a:t>
            </a:r>
            <a:r>
              <a:rPr lang="ko-KR" altLang="en-US" sz="2000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세션초기화</a:t>
            </a:r>
            <a:r>
              <a:rPr lang="en-US" altLang="ko-KR" sz="2000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)</a:t>
            </a:r>
            <a:endParaRPr lang="en-US" altLang="ko-KR" sz="2000">
              <a:solidFill>
                <a:schemeClr val="lt1"/>
              </a:solidFill>
              <a:latin typeface="배달의민족 연성"/>
              <a:ea typeface="배달의민족 연성"/>
              <a:cs typeface="Arial"/>
            </a:endParaRPr>
          </a:p>
        </p:txBody>
      </p:sp>
      <p:cxnSp>
        <p:nvCxnSpPr>
          <p:cNvPr id="7" name="화살표 6"/>
          <p:cNvCxnSpPr/>
          <p:nvPr/>
        </p:nvCxnSpPr>
        <p:spPr>
          <a:xfrm rot="10800000" flipV="1">
            <a:off x="9416422" y="1884431"/>
            <a:ext cx="1239785" cy="5395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078160" y="3306013"/>
            <a:ext cx="386122" cy="276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>
              <a:solidFill>
                <a:schemeClr val="lt1"/>
              </a:solidFill>
              <a:latin typeface="배달의민족 연성"/>
              <a:ea typeface="배달의민족 연성"/>
              <a:cs typeface="Arial"/>
            </a:endParaRPr>
          </a:p>
        </p:txBody>
      </p:sp>
      <p:cxnSp>
        <p:nvCxnSpPr>
          <p:cNvPr id="9" name="화살표 8"/>
          <p:cNvCxnSpPr>
            <a:stCxn id="10" idx="2"/>
          </p:cNvCxnSpPr>
          <p:nvPr/>
        </p:nvCxnSpPr>
        <p:spPr>
          <a:xfrm rot="16200000" flipH="1">
            <a:off x="6930954" y="2170861"/>
            <a:ext cx="1531453" cy="7629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가로 글상자 9"/>
          <p:cNvSpPr txBox="1"/>
          <p:nvPr/>
        </p:nvSpPr>
        <p:spPr>
          <a:xfrm>
            <a:off x="6381084" y="1391331"/>
            <a:ext cx="1868232" cy="3952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000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개인정보 바로가기</a:t>
            </a:r>
            <a:endParaRPr lang="ko-KR" altLang="en-US" sz="2000">
              <a:solidFill>
                <a:schemeClr val="lt1"/>
              </a:solidFill>
              <a:latin typeface="배달의민족 연성"/>
              <a:ea typeface="배달의민족 연성"/>
              <a:cs typeface="Arial"/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10656206" y="1490096"/>
            <a:ext cx="1660486" cy="3943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000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회원정보 간략화</a:t>
            </a: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1141130" y="4978448"/>
            <a:ext cx="3154517" cy="99960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000" b="1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해당 </a:t>
            </a:r>
            <a:r>
              <a:rPr lang="en-US" altLang="ko-KR" sz="2000" b="1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index</a:t>
            </a:r>
            <a:r>
              <a:rPr lang="ko-KR" altLang="en-US" sz="2000" b="1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화면은 로그인 없이</a:t>
            </a:r>
            <a:endParaRPr lang="ko-KR" altLang="en-US" sz="2000" b="1">
              <a:solidFill>
                <a:schemeClr val="lt1"/>
              </a:solidFill>
              <a:latin typeface="배달의민족 연성"/>
              <a:ea typeface="배달의민족 연성"/>
              <a:cs typeface="Arial"/>
            </a:endParaRPr>
          </a:p>
          <a:p>
            <a:pPr lvl="0">
              <a:defRPr/>
            </a:pPr>
            <a:r>
              <a:rPr lang="ko-KR" altLang="en-US" sz="2000" b="1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 절대 들어올수없다</a:t>
            </a:r>
            <a:endParaRPr lang="ko-KR" altLang="en-US" sz="2000" b="1">
              <a:solidFill>
                <a:schemeClr val="lt1"/>
              </a:solidFill>
              <a:latin typeface="배달의민족 연성"/>
              <a:ea typeface="배달의민족 연성"/>
              <a:cs typeface="Arial"/>
            </a:endParaRPr>
          </a:p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(loginIdCheck</a:t>
            </a:r>
            <a:r>
              <a:rPr lang="ko-KR" altLang="en-US" sz="2000" b="1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함수를 통해 막음</a:t>
            </a:r>
            <a:r>
              <a:rPr lang="en-US" altLang="ko-KR" sz="2000" b="1">
                <a:solidFill>
                  <a:schemeClr val="lt1"/>
                </a:solidFill>
                <a:latin typeface="배달의민족 연성"/>
                <a:ea typeface="배달의민족 연성"/>
                <a:cs typeface="Arial"/>
              </a:rPr>
              <a:t>)</a:t>
            </a:r>
            <a:endParaRPr lang="en-US" altLang="ko-KR" sz="2000" b="1">
              <a:solidFill>
                <a:schemeClr val="lt1"/>
              </a:solidFill>
              <a:latin typeface="배달의민족 연성"/>
              <a:ea typeface="배달의민족 연성"/>
              <a:cs typeface="Arial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8464" y="5978055"/>
            <a:ext cx="7241936" cy="2158650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2875549726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910" y="411955"/>
            <a:ext cx="5612249" cy="460772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360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메인화면 - 사용자 유형별 인터페이스</a:t>
            </a:r>
            <a:endParaRPr lang="en-US" sz="4000">
              <a:latin typeface="배달의민족 연성"/>
              <a:ea typeface="배달의민족 연성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61552" y="1841897"/>
            <a:ext cx="1925160" cy="29489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8222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00"/>
              </a:lnSpc>
              <a:buNone/>
              <a:defRPr/>
            </a:pPr>
            <a:endParaRPr lang="ko-KR" altLang="en-US" sz="36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760006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50"/>
              </a:lnSpc>
              <a:buNone/>
              <a:defRPr/>
            </a:pPr>
            <a:endParaRPr lang="en-US" sz="3600">
              <a:latin typeface="배달의민족 연성"/>
              <a:ea typeface="배달의민족 연성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128385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50"/>
              </a:lnSpc>
              <a:buNone/>
              <a:defRPr/>
            </a:pPr>
            <a:endParaRPr lang="en-US" sz="3600">
              <a:latin typeface="배달의민족 연성"/>
              <a:ea typeface="배달의민족 연성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6496764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50"/>
              </a:lnSpc>
              <a:buNone/>
              <a:defRPr/>
            </a:pPr>
            <a:endParaRPr lang="en-US" sz="3600">
              <a:latin typeface="배달의민족 연성"/>
              <a:ea typeface="배달의민족 연성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02604" y="538222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00"/>
              </a:lnSpc>
              <a:buNone/>
              <a:defRPr/>
            </a:pPr>
            <a:endParaRPr lang="ko-KR" altLang="en-US" sz="36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02604" y="5760006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50"/>
              </a:lnSpc>
              <a:buNone/>
              <a:defRPr/>
            </a:pPr>
            <a:endParaRPr lang="en-US" sz="3600">
              <a:latin typeface="배달의민족 연성"/>
              <a:ea typeface="배달의민족 연성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02604" y="6128385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50"/>
              </a:lnSpc>
              <a:buNone/>
              <a:defRPr/>
            </a:pPr>
            <a:endParaRPr lang="en-US" sz="3600">
              <a:latin typeface="배달의민족 연성"/>
              <a:ea typeface="배달의민족 연성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02604" y="6496764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50"/>
              </a:lnSpc>
              <a:buNone/>
              <a:defRPr/>
            </a:pPr>
            <a:endParaRPr lang="en-US" sz="3600">
              <a:latin typeface="배달의민족 연성"/>
              <a:ea typeface="배달의민족 연성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3790" y="1841897"/>
            <a:ext cx="1842968" cy="2948940"/>
          </a:xfrm>
          <a:prstGeom prst="rect">
            <a:avLst/>
          </a:prstGeom>
        </p:spPr>
      </p:pic>
      <p:sp>
        <p:nvSpPr>
          <p:cNvPr id="13" name="가로 글상자 12"/>
          <p:cNvSpPr txBox="1"/>
          <p:nvPr/>
        </p:nvSpPr>
        <p:spPr>
          <a:xfrm>
            <a:off x="7576954" y="4997821"/>
            <a:ext cx="6703674" cy="2229749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>
              <a:lnSpc>
                <a:spcPts val="1800"/>
              </a:lnSpc>
              <a:buNone/>
              <a:defRPr/>
            </a:pPr>
            <a:r>
              <a:rPr lang="en-US" sz="32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교수</a:t>
            </a:r>
            <a:r>
              <a:rPr lang="ko-KR" altLang="en-US" sz="32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의 사이드 바</a:t>
            </a:r>
            <a:endParaRPr lang="ko-KR" altLang="en-US" sz="28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  <a:p>
            <a:pPr marL="0" lvl="0" indent="0" algn="l">
              <a:lnSpc>
                <a:spcPts val="1800"/>
              </a:lnSpc>
              <a:buNone/>
              <a:defRPr/>
            </a:pPr>
            <a:endParaRPr lang="ko-KR" altLang="en-US" sz="28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학생과 비슷한 레이아웃을 갖고 있습니다.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학습지원 카테고리 대신 교수지원 카테고리가 표시됩니다.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사용자 역할에 따른 콘텐츠 접근 제한이 있습니다.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793790" y="4997821"/>
            <a:ext cx="5425633" cy="2934599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>
              <a:lnSpc>
                <a:spcPts val="1800"/>
              </a:lnSpc>
              <a:buNone/>
              <a:defRPr/>
            </a:pPr>
            <a:r>
              <a:rPr lang="en-US" sz="32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학생</a:t>
            </a:r>
            <a:r>
              <a:rPr lang="ko-KR" altLang="en-US" sz="32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의 사이드 바</a:t>
            </a:r>
            <a:endParaRPr lang="ko-KR" altLang="en-US" sz="32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  <a:p>
            <a:pPr marL="0" lvl="0" indent="0" algn="l">
              <a:lnSpc>
                <a:spcPts val="1800"/>
              </a:lnSpc>
              <a:buNone/>
              <a:defRPr/>
            </a:pPr>
            <a:endParaRPr lang="ko-KR" altLang="en-US" sz="32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개인정보 바로가기와 회원정보가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간략하게 표시됩니다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학습지원 카테고리가 포함되어 있습니다.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로그인 없이 절대 접근할 수 없습니다</a:t>
            </a:r>
            <a:r>
              <a:rPr lang="en-US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.</a:t>
            </a:r>
            <a:endParaRPr lang="en-US" sz="32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50"/>
              </a:lnSpc>
              <a:buNone/>
              <a:defRPr/>
            </a:pPr>
            <a:endParaRPr lang="en-US" sz="32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800"/>
              </a:lnSpc>
              <a:buNone/>
              <a:defRPr/>
            </a:pPr>
            <a:endParaRPr lang="ko-KR" altLang="en-US" sz="3200"/>
          </a:p>
          <a:p>
            <a:pPr marL="0" lvl="0" indent="0" algn="l">
              <a:lnSpc>
                <a:spcPts val="1800"/>
              </a:lnSpc>
              <a:buNone/>
              <a:defRPr/>
            </a:pPr>
            <a:endParaRPr lang="ko-KR" altLang="en-US" sz="3200"/>
          </a:p>
        </p:txBody>
      </p:sp>
      <p:sp>
        <p:nvSpPr>
          <p:cNvPr id="15" name="직사각형 14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6" name="가로 글상자 15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3903609662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9169" y="1859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개인정보 수정 프로세스</a:t>
            </a:r>
            <a:endParaRPr lang="en-US" sz="4000">
              <a:latin typeface="배달의민족 연성"/>
              <a:ea typeface="배달의민족 연성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39169" y="1272540"/>
            <a:ext cx="170021" cy="1352312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566797" y="1390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개인정보 확인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6797" y="1880781"/>
            <a:ext cx="7046238" cy="91752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현재 등록된 정보를 확인합니다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.수정 가능한 필드를 파악합니다.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39169" y="3002706"/>
            <a:ext cx="170021" cy="1352312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6665" y="3082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정보 업데이트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6665" y="3572501"/>
            <a:ext cx="6706076" cy="80901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변경하고자 하는 정보를 입력합니다.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각 필드는 적절한 형식 검증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716716" y="6236284"/>
            <a:ext cx="170021" cy="1352312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480026" y="6210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수정 완료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62343" y="1216388"/>
            <a:ext cx="3574652" cy="4458314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7458371" y="1764935"/>
            <a:ext cx="675968" cy="45248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p>
            <a:pPr lvl="0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08538" y="1060193"/>
            <a:ext cx="2074686" cy="122892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  <p:cxnSp>
        <p:nvCxnSpPr>
          <p:cNvPr id="21" name="화살표 20"/>
          <p:cNvCxnSpPr>
            <a:stCxn id="19" idx="1"/>
          </p:cNvCxnSpPr>
          <p:nvPr/>
        </p:nvCxnSpPr>
        <p:spPr>
          <a:xfrm rot="10800000">
            <a:off x="6540831" y="1744693"/>
            <a:ext cx="917540" cy="2464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73814" y="2090765"/>
            <a:ext cx="2436395" cy="137394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36219" y="4274431"/>
            <a:ext cx="2436394" cy="136370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cxnSp>
        <p:nvCxnSpPr>
          <p:cNvPr id="24" name="화살표 23"/>
          <p:cNvCxnSpPr/>
          <p:nvPr/>
        </p:nvCxnSpPr>
        <p:spPr>
          <a:xfrm rot="10800000">
            <a:off x="6587684" y="3232777"/>
            <a:ext cx="2517976" cy="1122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화살표 24"/>
          <p:cNvCxnSpPr/>
          <p:nvPr/>
        </p:nvCxnSpPr>
        <p:spPr>
          <a:xfrm rot="10800000" flipV="1">
            <a:off x="6383225" y="4732872"/>
            <a:ext cx="2722434" cy="2234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가로 글상자 25"/>
          <p:cNvSpPr txBox="1"/>
          <p:nvPr/>
        </p:nvSpPr>
        <p:spPr>
          <a:xfrm>
            <a:off x="9183136" y="4340690"/>
            <a:ext cx="417637" cy="4484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p>
            <a:pPr lvl="0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9105660" y="4732872"/>
            <a:ext cx="495114" cy="44682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p>
            <a:pPr lvl="0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25616" y="1009860"/>
            <a:ext cx="2963151" cy="4853107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>
            <a:off x="10564551" y="3436413"/>
            <a:ext cx="735474" cy="54059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30" name="가로 글상자 29"/>
          <p:cNvSpPr txBox="1"/>
          <p:nvPr/>
        </p:nvSpPr>
        <p:spPr>
          <a:xfrm>
            <a:off x="10336995" y="3082083"/>
            <a:ext cx="1121297" cy="44978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수정완료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4" name="Text 11"/>
          <p:cNvSpPr/>
          <p:nvPr/>
        </p:nvSpPr>
        <p:spPr>
          <a:xfrm>
            <a:off x="8022972" y="6912440"/>
            <a:ext cx="6365796" cy="82096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수정완료 버튼을 클릭하여 변경사항을 </a:t>
            </a: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DB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에 업데이트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시스템은 성공 메시지로 사용자에게 알립니다..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32" name="가로 글상자 31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3589646519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chemeClr val="lt1"/>
                </a:solidFill>
                <a:latin typeface="배달의민족 연성"/>
                <a:ea typeface="배달의민족 연성"/>
                <a:cs typeface="Montserrat"/>
              </a:rPr>
              <a:t>비밀번호 변경 기능</a:t>
            </a:r>
            <a:endParaRPr lang="en-US" sz="445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chemeClr val="lt1"/>
                </a:solidFill>
                <a:latin typeface="배달의민족 연성"/>
                <a:ea typeface="배달의민족 연성"/>
                <a:cs typeface="Montserrat"/>
              </a:rPr>
              <a:t>보안 요구사항</a:t>
            </a:r>
            <a:endParaRPr 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chemeClr val="lt1"/>
                </a:solidFill>
                <a:latin typeface="배달의민족 연성"/>
                <a:ea typeface="배달의민족 연성"/>
                <a:cs typeface="Heebo Light"/>
              </a:rPr>
              <a:t>영문, 숫자, 특수기호를 포함한 8~16자리 비밀번호를 요구합니다.</a:t>
            </a:r>
            <a:endParaRPr 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chemeClr val="lt1"/>
                </a:solidFill>
                <a:latin typeface="배달의민족 연성"/>
                <a:ea typeface="배달의민족 연성"/>
                <a:cs typeface="Montserrat"/>
              </a:rPr>
              <a:t>보안 처리</a:t>
            </a:r>
            <a:endParaRPr 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chemeClr val="lt1"/>
                </a:solidFill>
                <a:latin typeface="배달의민족 연성"/>
                <a:ea typeface="배달의민족 연성"/>
                <a:cs typeface="Heebo Light"/>
              </a:rPr>
              <a:t>모든 비밀번호는 해시 처리되어 저장됩니다.</a:t>
            </a:r>
            <a:endParaRPr 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chemeClr val="lt1"/>
                </a:solidFill>
                <a:latin typeface="배달의민족 연성"/>
                <a:ea typeface="배달의민족 연성"/>
                <a:cs typeface="Montserrat"/>
              </a:rPr>
              <a:t>자동 로그아웃</a:t>
            </a:r>
            <a:endParaRPr 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chemeClr val="lt1"/>
                </a:solidFill>
                <a:latin typeface="배달의민족 연성"/>
                <a:ea typeface="배달의민족 연성"/>
                <a:cs typeface="Heebo Light"/>
              </a:rPr>
              <a:t>변경 성공 시 즉시 로그아웃됩니다.</a:t>
            </a:r>
            <a:endParaRPr 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>
                <a:solidFill>
                  <a:schemeClr val="lt1"/>
                </a:solidFill>
                <a:latin typeface="배달의민족 연성"/>
                <a:ea typeface="배달의민족 연성"/>
                <a:cs typeface="Montserrat"/>
              </a:rPr>
              <a:t>관리자 권한 제한</a:t>
            </a:r>
            <a:endParaRPr 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chemeClr val="lt1"/>
                </a:solidFill>
                <a:latin typeface="배달의민족 연성"/>
                <a:ea typeface="배달의민족 연성"/>
                <a:cs typeface="Heebo Light"/>
              </a:rPr>
              <a:t>관리자도 사용자의 비밀번호를 확인할 수 없습니다.</a:t>
            </a:r>
            <a:endParaRPr 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1064" y="1222950"/>
            <a:ext cx="4153480" cy="1109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2772" y="3484714"/>
            <a:ext cx="4153479" cy="1278497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 rot="5380448">
            <a:off x="1703608" y="2571923"/>
            <a:ext cx="728574" cy="47909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19" name="가로 글상자 18"/>
          <p:cNvSpPr txBox="1"/>
          <p:nvPr/>
        </p:nvSpPr>
        <p:spPr>
          <a:xfrm>
            <a:off x="231064" y="717258"/>
            <a:ext cx="3360517" cy="45241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비밀번호변경 전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262725" y="3081218"/>
            <a:ext cx="1805169" cy="45065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비밀번호변경 후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2" name="가로 글상자 21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1746596258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200" y="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자퇴 처리 시스템</a:t>
            </a:r>
            <a:r>
              <a:rPr lang="ko-KR" alt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 과정</a:t>
            </a:r>
            <a:endParaRPr lang="ko-KR" altLang="en-US" sz="36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94271" y="1197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사용자 정보 입력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4" name="Text 2"/>
          <p:cNvSpPr/>
          <p:nvPr/>
        </p:nvSpPr>
        <p:spPr>
          <a:xfrm>
            <a:off x="274200" y="168743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r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ID, 이름, 비밀번호, 이메일,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r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전공 정보를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 </a:t>
            </a: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입력합니다.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69669" y="977225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69349" y="127690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5202" y="140085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961715" y="1378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정보 검증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9" name="Text 5"/>
          <p:cNvSpPr/>
          <p:nvPr/>
        </p:nvSpPr>
        <p:spPr>
          <a:xfrm>
            <a:off x="8961715" y="186888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입력한 정보가 정확한지 시스템이 검증합니다.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69669" y="977225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754779" y="127690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10631" y="1400850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61715" y="3374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이메일 통지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961715" y="3864849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검증 후 자퇴 처리 완료 메일을 발송합니다.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969669" y="977225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754779" y="376233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10631" y="3886280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794271" y="3192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강제 로그아웃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274200" y="3683398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r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자퇴 처리 후 세션이 종료되고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r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강제 로그아웃됩니다.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69669" y="977225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269349" y="376233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425202" y="3886280"/>
            <a:ext cx="255151" cy="318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4413266" y="516573"/>
            <a:ext cx="750502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3200" b="1" u="sng">
                <a:solidFill>
                  <a:srgbClr val="ff0000"/>
                </a:solidFill>
                <a:latin typeface="배달의민족 연성"/>
                <a:ea typeface="배달의민족 연성"/>
                <a:cs typeface="Heebo Light"/>
              </a:rPr>
              <a:t>교수는 자퇴 기능에 접근할 수 없도록 설계</a:t>
            </a:r>
            <a:endParaRPr lang="en-US" sz="3200" b="1" u="sng">
              <a:solidFill>
                <a:srgbClr val="ff0000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9676" y="5856048"/>
            <a:ext cx="2107439" cy="66684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857529" y="5462993"/>
            <a:ext cx="2695307" cy="126068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836325" y="4795246"/>
            <a:ext cx="2590044" cy="310565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961716" y="5512290"/>
            <a:ext cx="1815358" cy="1211386"/>
          </a:xfrm>
          <a:prstGeom prst="rect">
            <a:avLst/>
          </a:prstGeom>
        </p:spPr>
      </p:pic>
      <p:cxnSp>
        <p:nvCxnSpPr>
          <p:cNvPr id="29" name="화살표 28"/>
          <p:cNvCxnSpPr>
            <a:stCxn id="35" idx="3"/>
          </p:cNvCxnSpPr>
          <p:nvPr/>
        </p:nvCxnSpPr>
        <p:spPr>
          <a:xfrm>
            <a:off x="2070912" y="6179895"/>
            <a:ext cx="653459" cy="9575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화살표 29"/>
          <p:cNvCxnSpPr>
            <a:stCxn id="33" idx="3"/>
          </p:cNvCxnSpPr>
          <p:nvPr/>
        </p:nvCxnSpPr>
        <p:spPr>
          <a:xfrm flipV="1">
            <a:off x="5083471" y="6117982"/>
            <a:ext cx="684229" cy="305075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화살표 30"/>
          <p:cNvCxnSpPr/>
          <p:nvPr/>
        </p:nvCxnSpPr>
        <p:spPr>
          <a:xfrm>
            <a:off x="8494993" y="6117983"/>
            <a:ext cx="376569" cy="0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화살표 31"/>
          <p:cNvCxnSpPr/>
          <p:nvPr/>
        </p:nvCxnSpPr>
        <p:spPr>
          <a:xfrm>
            <a:off x="10935851" y="6117983"/>
            <a:ext cx="376569" cy="0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551842" y="6189470"/>
            <a:ext cx="531628" cy="467176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4" name="가로 글상자 33"/>
          <p:cNvSpPr txBox="1"/>
          <p:nvPr/>
        </p:nvSpPr>
        <p:spPr>
          <a:xfrm>
            <a:off x="9048530" y="6723677"/>
            <a:ext cx="1605959" cy="36101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chemeClr val="lt1"/>
                </a:solidFill>
                <a:latin typeface="배달의민족 연성"/>
                <a:ea typeface="배달의민족 연성"/>
              </a:rPr>
              <a:t>강제 로그아웃</a:t>
            </a:r>
            <a:endParaRPr lang="ko-KR" altLang="en-US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61755" y="5936732"/>
            <a:ext cx="609157" cy="48632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36" name="화살표 35"/>
          <p:cNvCxnSpPr/>
          <p:nvPr/>
        </p:nvCxnSpPr>
        <p:spPr>
          <a:xfrm>
            <a:off x="6102424" y="1374180"/>
            <a:ext cx="1212776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화살표 36"/>
          <p:cNvCxnSpPr/>
          <p:nvPr/>
        </p:nvCxnSpPr>
        <p:spPr>
          <a:xfrm rot="16200000" flipH="1">
            <a:off x="7663786" y="2803048"/>
            <a:ext cx="1003990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화살표 37"/>
          <p:cNvCxnSpPr/>
          <p:nvPr/>
        </p:nvCxnSpPr>
        <p:spPr>
          <a:xfrm rot="10800000">
            <a:off x="6213180" y="4046300"/>
            <a:ext cx="1102020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화살표 38"/>
          <p:cNvCxnSpPr/>
          <p:nvPr/>
        </p:nvCxnSpPr>
        <p:spPr>
          <a:xfrm rot="16200000">
            <a:off x="5199756" y="2893834"/>
            <a:ext cx="961193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1312421" y="5063507"/>
            <a:ext cx="3147465" cy="2391924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3293814064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2" name="Shape 9"/>
          <p:cNvSpPr/>
          <p:nvPr/>
        </p:nvSpPr>
        <p:spPr>
          <a:xfrm>
            <a:off x="9772964" y="4783337"/>
            <a:ext cx="4196358" cy="2546985"/>
          </a:xfrm>
          <a:prstGeom prst="roundRect">
            <a:avLst>
              <a:gd name="adj" fmla="val 374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3" name="Text 0"/>
          <p:cNvSpPr/>
          <p:nvPr/>
        </p:nvSpPr>
        <p:spPr>
          <a:xfrm>
            <a:off x="131875" y="1380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0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자퇴 후 로그인 제한</a:t>
            </a:r>
            <a:endParaRPr lang="en-US" sz="4000" b="1">
              <a:latin typeface="배달의민족 연성"/>
              <a:ea typeface="배달의민족 연성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783336"/>
            <a:ext cx="4196358" cy="2546985"/>
          </a:xfrm>
          <a:prstGeom prst="roundRect">
            <a:avLst>
              <a:gd name="adj" fmla="val 374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8224" y="5017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상태 코드 변경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50818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자퇴 처리된 계정은 </a:t>
            </a:r>
            <a:r>
              <a:rPr lang="en-US" altLang="ko-KR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DB</a:t>
            </a: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에서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상태가 '퇴학'으로 변경.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637008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모든 개인정보는 보존되지만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접근이 제한됩니다.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4783336"/>
            <a:ext cx="4196358" cy="2546985"/>
          </a:xfrm>
          <a:prstGeom prst="roundRect">
            <a:avLst>
              <a:gd name="adj" fmla="val 374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1396" y="5017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로그인 시도 처리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51396" y="550818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비밀번호 검증 후 계정 상태를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확인합니다.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51396" y="637008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상태가 '퇴학'일 경우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로그인</a:t>
            </a:r>
            <a:r>
              <a:rPr lang="en-US" altLang="ko-KR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</a:t>
            </a: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거부</a:t>
            </a:r>
            <a:endParaRPr lang="ko-KR" alt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74568" y="5017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오류 메시지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74568" y="550818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로그인 거부 시 명확한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오류 메시지를 표시합니다.</a:t>
            </a:r>
            <a:endParaRPr lang="en-US" sz="2800">
              <a:latin typeface="배달의민족 연성"/>
              <a:ea typeface="배달의민족 연성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339" y="2720919"/>
            <a:ext cx="2684830" cy="7811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6602" y="2720919"/>
            <a:ext cx="2649588" cy="781159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3116690" y="3025556"/>
            <a:ext cx="985727" cy="243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 sz="2800">
              <a:latin typeface="배달의민족 연성"/>
              <a:ea typeface="배달의민족 연성"/>
            </a:endParaRPr>
          </a:p>
        </p:txBody>
      </p:sp>
      <p:sp>
        <p:nvSpPr>
          <p:cNvPr id="19" name="가로 글상자 18"/>
          <p:cNvSpPr txBox="1"/>
          <p:nvPr/>
        </p:nvSpPr>
        <p:spPr>
          <a:xfrm>
            <a:off x="1028224" y="2203074"/>
            <a:ext cx="1417617" cy="51784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기본상태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4405786" y="2203074"/>
            <a:ext cx="1622351" cy="5178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자퇴 후 상태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18944" y="2111234"/>
            <a:ext cx="4521826" cy="2000529"/>
          </a:xfrm>
          <a:prstGeom prst="rect">
            <a:avLst/>
          </a:prstGeom>
        </p:spPr>
      </p:pic>
      <p:cxnSp>
        <p:nvCxnSpPr>
          <p:cNvPr id="22" name="화살표 21"/>
          <p:cNvCxnSpPr/>
          <p:nvPr/>
        </p:nvCxnSpPr>
        <p:spPr>
          <a:xfrm rot="5400000" flipH="1" flipV="1">
            <a:off x="7545786" y="4299549"/>
            <a:ext cx="668537" cy="299039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화살표 22"/>
          <p:cNvCxnSpPr/>
          <p:nvPr/>
        </p:nvCxnSpPr>
        <p:spPr>
          <a:xfrm rot="5400000" flipH="1" flipV="1">
            <a:off x="2525344" y="4002847"/>
            <a:ext cx="883651" cy="299040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871143" y="2539799"/>
            <a:ext cx="2494219" cy="1400370"/>
          </a:xfrm>
          <a:prstGeom prst="rect">
            <a:avLst/>
          </a:prstGeom>
        </p:spPr>
      </p:pic>
      <p:cxnSp>
        <p:nvCxnSpPr>
          <p:cNvPr id="25" name="화살표 24"/>
          <p:cNvCxnSpPr/>
          <p:nvPr/>
        </p:nvCxnSpPr>
        <p:spPr>
          <a:xfrm rot="5400000" flipH="1" flipV="1">
            <a:off x="12375535" y="4124917"/>
            <a:ext cx="668537" cy="299039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가로 글상자 26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1416172849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5058" y="2547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성적 확인 시스템</a:t>
            </a:r>
            <a:endParaRPr lang="en-US" sz="4000">
              <a:latin typeface="배달의민족 연성"/>
              <a:ea typeface="배달의민족 연성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7645" y="1346651"/>
            <a:ext cx="9968304" cy="303737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73313" y="4384023"/>
            <a:ext cx="6774130" cy="3758878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881875249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6149" y="2718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6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강의 관리 시스템</a:t>
            </a:r>
            <a:endParaRPr lang="en-US" sz="6000">
              <a:latin typeface="배달의민족 연성"/>
              <a:ea typeface="배달의민족 연성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94220" y="702073"/>
            <a:ext cx="2333950" cy="42487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28170" y="702073"/>
            <a:ext cx="2415830" cy="4248743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387979" y="1689393"/>
            <a:ext cx="4163863" cy="485237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 b="1">
                <a:solidFill>
                  <a:schemeClr val="lt1"/>
                </a:solidFill>
                <a:latin typeface="배달의민족 연성"/>
                <a:ea typeface="배달의민족 연성"/>
              </a:rPr>
              <a:t>접근범위</a:t>
            </a:r>
            <a:endParaRPr lang="ko-KR" altLang="en-US" sz="2400" b="1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교수지원 </a:t>
            </a:r>
            <a:r>
              <a:rPr lang="en-US" altLang="ko-KR" sz="2400">
                <a:solidFill>
                  <a:schemeClr val="lt1"/>
                </a:solidFill>
                <a:latin typeface="배달의민족 연성"/>
                <a:ea typeface="배달의민족 연성"/>
              </a:rPr>
              <a:t>:</a:t>
            </a: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 교수만 접근 가능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학습지원 </a:t>
            </a:r>
            <a:r>
              <a:rPr lang="en-US" altLang="ko-KR" sz="2400">
                <a:solidFill>
                  <a:schemeClr val="lt1"/>
                </a:solidFill>
                <a:latin typeface="배달의민족 연성"/>
                <a:ea typeface="배달의민족 연성"/>
              </a:rPr>
              <a:t>:</a:t>
            </a: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 학생만 접근 가능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비동기 처리를 통한 사용자 경험 개선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신청 내역 자동 필터링으로 편의성 증대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altLang="ko-KR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ajax</a:t>
            </a: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활용으로 페이지 전환 최소화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4" name="가로 글상자 13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52712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1091" y="1172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ko-KR" alt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학습지원 </a:t>
            </a:r>
            <a:r>
              <a:rPr lang="en-US" altLang="ko-KR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- </a:t>
            </a:r>
            <a:r>
              <a:rPr lang="ko-KR" alt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수강신청 </a:t>
            </a:r>
            <a:endParaRPr lang="ko-KR" altLang="en-US" sz="40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091" y="116621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5323" y="1393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자동 필터링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85323" y="1832610"/>
            <a:ext cx="238294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미신청 강의만 표시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091" y="252710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5323" y="2753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Ajax 활용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85323" y="3346990"/>
            <a:ext cx="22500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페이지 새로고침 없음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091" y="38879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5323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실시간 갱신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10931" y="4554379"/>
            <a:ext cx="267090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신청 즉시 목록 업데이트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1091" y="5135523"/>
            <a:ext cx="1134070" cy="1360884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1486786" y="5122488"/>
            <a:ext cx="2348574" cy="80015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ko-KR" alt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사용자 이용편의</a:t>
            </a:r>
            <a:endParaRPr lang="ko-KR" altLang="en-US" sz="2400" b="1">
              <a:solidFill>
                <a:srgbClr val="dcd7e5"/>
              </a:solidFill>
              <a:latin typeface="배달의민족 연성"/>
              <a:ea typeface="배달의민족 연성"/>
              <a:cs typeface="Montserrat"/>
            </a:endParaRPr>
          </a:p>
          <a:p>
            <a:pPr marL="0" lvl="0" indent="0" algn="l">
              <a:lnSpc>
                <a:spcPts val="2750"/>
              </a:lnSpc>
              <a:buNone/>
              <a:defRPr/>
            </a:pPr>
            <a:endParaRPr lang="ko-KR" altLang="en-US"/>
          </a:p>
        </p:txBody>
      </p:sp>
      <p:sp>
        <p:nvSpPr>
          <p:cNvPr id="23" name="가로 글상자 22"/>
          <p:cNvSpPr txBox="1"/>
          <p:nvPr/>
        </p:nvSpPr>
        <p:spPr>
          <a:xfrm>
            <a:off x="1486786" y="5572050"/>
            <a:ext cx="7315200" cy="81574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추가 버튼 통한 하단에서 내역 확인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강의계획서 및 자세한정보 모달로 확인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91402" y="627290"/>
            <a:ext cx="7673183" cy="71437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60862" y="256222"/>
            <a:ext cx="3700668" cy="1740390"/>
          </a:xfrm>
          <a:prstGeom prst="rect">
            <a:avLst/>
          </a:prstGeom>
          <a:ln w="22860">
            <a:solidFill>
              <a:schemeClr val="accent1"/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6922018" y="5135523"/>
            <a:ext cx="461316" cy="38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28" name="화살표 27"/>
          <p:cNvCxnSpPr>
            <a:stCxn id="27" idx="2"/>
          </p:cNvCxnSpPr>
          <p:nvPr/>
        </p:nvCxnSpPr>
        <p:spPr>
          <a:xfrm>
            <a:off x="7152676" y="5522567"/>
            <a:ext cx="600010" cy="4573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3323704" y="2527101"/>
            <a:ext cx="708837" cy="3195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30" name="화살표 29"/>
          <p:cNvCxnSpPr>
            <a:endCxn id="26" idx="3"/>
          </p:cNvCxnSpPr>
          <p:nvPr/>
        </p:nvCxnSpPr>
        <p:spPr>
          <a:xfrm rot="10800000">
            <a:off x="11161530" y="1126417"/>
            <a:ext cx="2162172" cy="14006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1429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7103" y="678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ko-KR" altLang="en-US" sz="44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학습지원 </a:t>
            </a:r>
            <a:r>
              <a:rPr lang="en-US" altLang="ko-KR" sz="44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-</a:t>
            </a:r>
            <a:r>
              <a:rPr lang="ko-KR" altLang="en-US" sz="44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 수강신청 현황</a:t>
            </a:r>
            <a:endParaRPr lang="ko-KR" altLang="en-US" sz="44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7103" y="11167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173" y="115926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4219" y="1194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원클릭 취소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7103" y="1685044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수강 목록에서 바로 취소 가능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8" name="Shape 4"/>
          <p:cNvSpPr/>
          <p:nvPr/>
        </p:nvSpPr>
        <p:spPr>
          <a:xfrm>
            <a:off x="3679454" y="11167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4524" y="120177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322393" y="1194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즉시 반영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1" name="Text 6"/>
          <p:cNvSpPr/>
          <p:nvPr/>
        </p:nvSpPr>
        <p:spPr>
          <a:xfrm>
            <a:off x="3764524" y="1685044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비동기 처리로 즉시 목록 갱신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157628" y="1074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42698" y="115926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53000" y="1194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리셋 기능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166736" y="1685044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빠른 수정을 위한 리셋 버튼 제공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2254" y="2269147"/>
            <a:ext cx="11826962" cy="5841896"/>
          </a:xfrm>
          <a:prstGeom prst="rect">
            <a:avLst/>
          </a:prstGeom>
        </p:spPr>
      </p:pic>
      <p:sp>
        <p:nvSpPr>
          <p:cNvPr id="17" name="Shape 7"/>
          <p:cNvSpPr/>
          <p:nvPr/>
        </p:nvSpPr>
        <p:spPr>
          <a:xfrm>
            <a:off x="10673305" y="11167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73305" y="1150453"/>
            <a:ext cx="521207" cy="434101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>
            <a:off x="11343779" y="1194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ko-KR" alt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시간표 제공</a:t>
            </a:r>
            <a:endParaRPr lang="ko-KR" altLang="en-US" sz="2400" b="1">
              <a:solidFill>
                <a:srgbClr val="dcd7e5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23" name="Text 9"/>
          <p:cNvSpPr/>
          <p:nvPr/>
        </p:nvSpPr>
        <p:spPr>
          <a:xfrm>
            <a:off x="10673305" y="1685044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신청내역을 시간표로 제공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09931" y="2903075"/>
            <a:ext cx="663374" cy="325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84054" y="7221500"/>
            <a:ext cx="2169039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6" name="가로 글상자 25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4039552693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313" y="3015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프로젝트 개요</a:t>
            </a:r>
            <a:endParaRPr lang="en-US" sz="4000">
              <a:latin typeface="배달의민족 연성"/>
              <a:ea typeface="배달의민족 연성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735217"/>
            <a:ext cx="3664863" cy="2274808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3200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8224" y="1969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32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직관적 디자인</a:t>
            </a:r>
            <a:endParaRPr lang="en-US" sz="3200" b="1">
              <a:latin typeface="배달의민족 연성"/>
              <a:ea typeface="배달의민족 연성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246006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대학교 학사 시스템을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더 직관적으로 설</a:t>
            </a: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계 및</a:t>
            </a: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복잡한 메뉴 구조를</a:t>
            </a: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</a:t>
            </a: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단순화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1735217"/>
            <a:ext cx="3664863" cy="2274808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3200">
              <a:latin typeface="배달의민족 연성"/>
              <a:ea typeface="배달의민족 연성"/>
            </a:endParaRPr>
          </a:p>
        </p:txBody>
      </p:sp>
      <p:sp>
        <p:nvSpPr>
          <p:cNvPr id="8" name="Text 5"/>
          <p:cNvSpPr/>
          <p:nvPr/>
        </p:nvSpPr>
        <p:spPr>
          <a:xfrm>
            <a:off x="4919901" y="1969651"/>
            <a:ext cx="3016210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32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사용자 친화적 인터페이스</a:t>
            </a:r>
            <a:endParaRPr lang="en-US" sz="3200" b="1">
              <a:latin typeface="배달의민족 연성"/>
              <a:ea typeface="배달의민족 연성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2460069"/>
            <a:ext cx="3430429" cy="108870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사용자 경험을 최우선으로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고려했습니다. 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접근성과 편의성을 크게 향상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909" y="4114800"/>
            <a:ext cx="7556421" cy="3633967"/>
          </a:xfrm>
          <a:prstGeom prst="roundRect">
            <a:avLst>
              <a:gd name="adj" fmla="val 269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3200">
              <a:latin typeface="배달의민족 연성"/>
              <a:ea typeface="배달의민족 연성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8224" y="4244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32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핵심 기능</a:t>
            </a:r>
            <a:endParaRPr lang="en-US" sz="3200" b="1">
              <a:latin typeface="배달의민족 연성"/>
              <a:ea typeface="배달의민족 연성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4734878"/>
            <a:ext cx="7087553" cy="291122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342900" lvl="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로그인 및 회원가입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아이디/비밀번호 찾기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마이페이지/메인관리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게시판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학습지원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교수지원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9175598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1937" y="16290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4450"/>
              </a:lnSpc>
              <a:buNone/>
              <a:defRPr/>
            </a:pPr>
            <a:r>
              <a:rPr lang="ko-KR" alt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교수지원 </a:t>
            </a:r>
            <a:r>
              <a:rPr lang="en-US" altLang="ko-KR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-</a:t>
            </a:r>
            <a:r>
              <a:rPr lang="ko-KR" alt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 </a:t>
            </a: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 강의 </a:t>
            </a:r>
            <a:r>
              <a:rPr lang="ko-KR" alt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등록</a:t>
            </a:r>
            <a:endParaRPr lang="ko-KR" altLang="en-US" sz="40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6" name="가로 글상자 5"/>
          <p:cNvSpPr txBox="1"/>
          <p:nvPr/>
        </p:nvSpPr>
        <p:spPr>
          <a:xfrm>
            <a:off x="6255028" y="7123320"/>
            <a:ext cx="2254652" cy="81760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빠른 수정을 위해 리셋버튼 제공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8" name="가로 글상자 7"/>
          <p:cNvSpPr txBox="1"/>
          <p:nvPr/>
        </p:nvSpPr>
        <p:spPr>
          <a:xfrm>
            <a:off x="8893471" y="5500114"/>
            <a:ext cx="3333752" cy="11851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등록된 강의는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즉시 </a:t>
            </a:r>
            <a:r>
              <a:rPr lang="en-US" altLang="ko-KR" sz="2400">
                <a:solidFill>
                  <a:schemeClr val="lt1"/>
                </a:solidFill>
                <a:latin typeface="배달의민족 연성"/>
                <a:ea typeface="배달의민족 연성"/>
              </a:rPr>
              <a:t>DB</a:t>
            </a: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반영 </a:t>
            </a:r>
            <a:r>
              <a:rPr lang="en-US" altLang="ko-KR" sz="2400">
                <a:solidFill>
                  <a:schemeClr val="lt1"/>
                </a:solidFill>
                <a:latin typeface="배달의민족 연성"/>
                <a:ea typeface="배달의민족 연성"/>
              </a:rPr>
              <a:t>-&gt;</a:t>
            </a:r>
            <a:endParaRPr lang="en-US" altLang="ko-KR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학생 수강신청 목록에반영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0" name="가로 글상자 9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937" y="722353"/>
            <a:ext cx="8678846" cy="64009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79470" y="883844"/>
            <a:ext cx="4229690" cy="1333686"/>
          </a:xfrm>
          <a:prstGeom prst="rect">
            <a:avLst/>
          </a:prstGeom>
        </p:spPr>
      </p:pic>
      <p:cxnSp>
        <p:nvCxnSpPr>
          <p:cNvPr id="13" name="화살표 12"/>
          <p:cNvCxnSpPr/>
          <p:nvPr/>
        </p:nvCxnSpPr>
        <p:spPr>
          <a:xfrm flipV="1">
            <a:off x="8893471" y="1433702"/>
            <a:ext cx="1086000" cy="50474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가로 글상자 13"/>
          <p:cNvSpPr txBox="1"/>
          <p:nvPr/>
        </p:nvSpPr>
        <p:spPr>
          <a:xfrm>
            <a:off x="8893471" y="2291825"/>
            <a:ext cx="4014677" cy="72901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검증필드 한개라도 통과못할식 알람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978656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82" y="9055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4450"/>
              </a:lnSpc>
              <a:buNone/>
              <a:defRPr/>
            </a:pPr>
            <a:r>
              <a:rPr lang="ko-KR" alt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교수지원 </a:t>
            </a:r>
            <a:r>
              <a:rPr lang="en-US" altLang="ko-KR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-</a:t>
            </a:r>
            <a:r>
              <a:rPr lang="ko-KR" alt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 </a:t>
            </a: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 강의 관리</a:t>
            </a:r>
            <a:endParaRPr lang="en-US" sz="40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357" y="657535"/>
            <a:ext cx="7269718" cy="46481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2232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200"/>
              </a:lnSpc>
              <a:buNone/>
              <a:defRPr/>
            </a:pPr>
            <a:r>
              <a:rPr lang="en-US" sz="24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모달창 정보 수정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687264"/>
            <a:ext cx="2629213" cy="36261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2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페이지 이동 없이 강의 정보 수정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7140773"/>
            <a:ext cx="2629213" cy="29027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2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비동기 처리로 즉시 반영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96019" y="622232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200"/>
              </a:lnSpc>
              <a:buNone/>
              <a:defRPr/>
            </a:pPr>
            <a:r>
              <a:rPr lang="en-US" sz="24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상태별 버튼 관리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8" name="Text 5"/>
          <p:cNvSpPr/>
          <p:nvPr/>
        </p:nvSpPr>
        <p:spPr>
          <a:xfrm>
            <a:off x="5296019" y="6687264"/>
            <a:ext cx="2918580" cy="29027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2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강의 상태코드에 따라 버튼 변경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96019" y="7140773"/>
            <a:ext cx="2918580" cy="29027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2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개설/종료 상태 직관적 표시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98248" y="622232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200"/>
              </a:lnSpc>
              <a:buNone/>
              <a:defRPr/>
            </a:pPr>
            <a:r>
              <a:rPr lang="en-US" sz="24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사용자 편의성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798248" y="6687264"/>
            <a:ext cx="2122820" cy="29027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2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새로고침 없는 데이터 갱신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98248" y="7140773"/>
            <a:ext cx="2122820" cy="29027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2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UI 요소 동적 변경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07416" y="1742961"/>
            <a:ext cx="706164" cy="28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14" name="화살표 13"/>
          <p:cNvCxnSpPr>
            <a:stCxn id="13" idx="3"/>
            <a:endCxn id="15" idx="1"/>
          </p:cNvCxnSpPr>
          <p:nvPr/>
        </p:nvCxnSpPr>
        <p:spPr>
          <a:xfrm>
            <a:off x="5913580" y="1885511"/>
            <a:ext cx="2391492" cy="4469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05072" y="584329"/>
            <a:ext cx="3615995" cy="34962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7" name="직사각형 16"/>
          <p:cNvSpPr/>
          <p:nvPr/>
        </p:nvSpPr>
        <p:spPr>
          <a:xfrm>
            <a:off x="3777216" y="3898826"/>
            <a:ext cx="519888" cy="299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30149" y="3898826"/>
            <a:ext cx="519888" cy="299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19" name="화살표 18"/>
          <p:cNvCxnSpPr>
            <a:stCxn id="18" idx="3"/>
            <a:endCxn id="20" idx="1"/>
          </p:cNvCxnSpPr>
          <p:nvPr/>
        </p:nvCxnSpPr>
        <p:spPr>
          <a:xfrm>
            <a:off x="6950038" y="4048347"/>
            <a:ext cx="1693498" cy="888813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43537" y="4476410"/>
            <a:ext cx="2783435" cy="92150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5114874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27901" y="677919"/>
            <a:ext cx="4826278" cy="15616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028" y="67447"/>
            <a:ext cx="6331982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ko-KR" alt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교수지원 </a:t>
            </a:r>
            <a:r>
              <a:rPr lang="en-US" altLang="ko-KR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-</a:t>
            </a:r>
            <a:r>
              <a:rPr lang="ko-KR" alt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 성적관리</a:t>
            </a:r>
            <a:endParaRPr lang="ko-KR" altLang="en-US" sz="40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78638" y="912971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44630" y="677919"/>
            <a:ext cx="7485770" cy="755168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03309" y="115288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23487" y="9129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8557" y="95547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12708" y="990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실시간 검색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9" name="Text 5"/>
          <p:cNvSpPr/>
          <p:nvPr/>
        </p:nvSpPr>
        <p:spPr>
          <a:xfrm>
            <a:off x="1612708" y="1481256"/>
            <a:ext cx="2423652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입력 즉시 결과 표시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03309" y="25376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223487" y="2297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8557" y="2340292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12708" y="2375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필터링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612708" y="2866072"/>
            <a:ext cx="3298623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검색어에 따른 목록 자동 필터링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03309" y="392251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223487" y="36826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08557" y="3725108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12708" y="3760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과목별 관리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1612708" y="4250888"/>
            <a:ext cx="442833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과목별 관리 버튼으로 성적입력 접근성 향상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4983480"/>
            <a:ext cx="6168039" cy="313044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3014800" y="6852344"/>
            <a:ext cx="451617" cy="15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22" name="화살표 21"/>
          <p:cNvCxnSpPr>
            <a:stCxn id="21" idx="2"/>
          </p:cNvCxnSpPr>
          <p:nvPr/>
        </p:nvCxnSpPr>
        <p:spPr>
          <a:xfrm rot="10800000" flipV="1">
            <a:off x="9890272" y="7002744"/>
            <a:ext cx="3350335" cy="6728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610186" y="7675599"/>
            <a:ext cx="2746745" cy="5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6" name="가로 글상자 25"/>
          <p:cNvSpPr txBox="1"/>
          <p:nvPr/>
        </p:nvSpPr>
        <p:spPr>
          <a:xfrm>
            <a:off x="2824534" y="6731774"/>
            <a:ext cx="3466174" cy="81964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중간고사</a:t>
            </a:r>
            <a:r>
              <a:rPr lang="en-US" altLang="ko-KR" sz="2400">
                <a:solidFill>
                  <a:schemeClr val="lt1"/>
                </a:solidFill>
                <a:latin typeface="배달의민족 연성"/>
                <a:ea typeface="배달의민족 연성"/>
              </a:rPr>
              <a:t>,</a:t>
            </a: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기말고사 점수를 입력 시 총점</a:t>
            </a:r>
            <a:r>
              <a:rPr lang="en-US" altLang="ko-KR" sz="2400">
                <a:solidFill>
                  <a:schemeClr val="lt1"/>
                </a:solidFill>
                <a:latin typeface="배달의민족 연성"/>
                <a:ea typeface="배달의민족 연성"/>
              </a:rPr>
              <a:t>,</a:t>
            </a: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 등급 계산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871726719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3243" y="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ko-KR" alt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교수지원 </a:t>
            </a:r>
            <a:r>
              <a:rPr lang="en-US" altLang="ko-KR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-</a:t>
            </a:r>
            <a:r>
              <a:rPr lang="ko-KR" alt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 </a:t>
            </a: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출석 관리</a:t>
            </a:r>
            <a:endParaRPr lang="en-US" sz="4000">
              <a:solidFill>
                <a:srgbClr val="f2f0f4"/>
              </a:solidFill>
              <a:latin typeface="배달의민족 연성"/>
              <a:ea typeface="배달의민족 연성"/>
              <a:cs typeface="Montserra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32283" y="210091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942466" y="2100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모달 진입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6" name="Text 3"/>
          <p:cNvSpPr/>
          <p:nvPr/>
        </p:nvSpPr>
        <p:spPr>
          <a:xfrm>
            <a:off x="942466" y="2591330"/>
            <a:ext cx="3175396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페이지 전환 없이 접근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87435" y="31810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7536" y="3135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출석 체크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4249" y="3626102"/>
            <a:ext cx="3848576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직관적 인터페이스로 출석 상태 변경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27536" y="421581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282627" y="4238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즉시 반영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282747" y="4796963"/>
            <a:ext cx="350829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비동기 처리로 데이터 즉시 갱신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7801" y="2439734"/>
            <a:ext cx="7232598" cy="57608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2870" t="4640" r="2090" b="5920"/>
          <a:stretch>
            <a:fillRect/>
          </a:stretch>
        </p:blipFill>
        <p:spPr>
          <a:xfrm>
            <a:off x="10258156" y="493164"/>
            <a:ext cx="4037455" cy="2559827"/>
          </a:xfrm>
          <a:prstGeom prst="rect">
            <a:avLst/>
          </a:prstGeom>
          <a:ln>
            <a:solidFill>
              <a:srgbClr val="eb580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12880680" y="4818099"/>
            <a:ext cx="841744" cy="502081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16" name="화살표 15"/>
          <p:cNvCxnSpPr>
            <a:stCxn id="15" idx="0"/>
            <a:endCxn id="14" idx="2"/>
          </p:cNvCxnSpPr>
          <p:nvPr/>
        </p:nvCxnSpPr>
        <p:spPr>
          <a:xfrm rot="16200000" flipV="1">
            <a:off x="11906665" y="3423212"/>
            <a:ext cx="1765106" cy="1024668"/>
          </a:xfrm>
          <a:prstGeom prst="straightConnector1">
            <a:avLst/>
          </a:prstGeom>
          <a:ln>
            <a:solidFill>
              <a:srgbClr val="eb5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가로 글상자 16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879172434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가로 글상자 1"/>
          <p:cNvSpPr txBox="1"/>
          <p:nvPr/>
        </p:nvSpPr>
        <p:spPr>
          <a:xfrm>
            <a:off x="3643646" y="3178912"/>
            <a:ext cx="8118402" cy="109524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6600">
                <a:solidFill>
                  <a:schemeClr val="lt1"/>
                </a:solidFill>
                <a:latin typeface="배달의민족 연성"/>
                <a:ea typeface="배달의민족 연성"/>
              </a:rPr>
              <a:t>게시판 관리 시스템</a:t>
            </a:r>
            <a:endParaRPr lang="ko-KR" altLang="en-US" sz="66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7450217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25837"/>
            <a:ext cx="6331982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공지사항 목록 및 검색 기능</a:t>
            </a:r>
            <a:endParaRPr lang="en-US" sz="4000">
              <a:latin typeface="배달의민족 연성"/>
              <a:ea typeface="배달의민족 연성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55151" y="1074778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79822" y="131468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6" name="Shape 3"/>
          <p:cNvSpPr/>
          <p:nvPr/>
        </p:nvSpPr>
        <p:spPr>
          <a:xfrm>
            <a:off x="0" y="10747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070" y="1117283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9221" y="11526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게시물 목록 조회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89221" y="164306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getNotice API를 통해 공지사항 목록을 확인할 수 있습니다.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79822" y="269950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0" y="24595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070" y="2502099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89221" y="2537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검색 기능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389221" y="302787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searchNotice API로 원하는 공지사항을 쉽게 찾을 수 있습니다.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479822" y="408432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0" y="38444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070" y="3886915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89221" y="3922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권한 관리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1389221" y="441269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학생 계정은 글쓰기 버튼이 비활성화됩니다.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479822" y="546913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0" y="5229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070" y="5271731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389221" y="5307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수정/삭제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1389221" y="579751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본인 게시물에만 수정 및 삭제 버튼이 활성화됩니다.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10947990" y="0"/>
            <a:ext cx="3682410" cy="445770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10473" y="656935"/>
            <a:ext cx="6442620" cy="43953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556419" y="5906063"/>
            <a:ext cx="6996672" cy="232353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556419" y="6160414"/>
            <a:ext cx="2315727" cy="171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60723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9594" y="1580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0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공지사항 작성 페이지</a:t>
            </a:r>
            <a:endParaRPr lang="en-US" sz="4000" b="1">
              <a:latin typeface="배달의민족 연성"/>
              <a:ea typeface="배달의민족 연성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49594" y="1206995"/>
            <a:ext cx="4196358" cy="2184083"/>
          </a:xfrm>
          <a:prstGeom prst="roundRect">
            <a:avLst>
              <a:gd name="adj" fmla="val 436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3200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4028" y="144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32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자동 정보 입력</a:t>
            </a:r>
            <a:endParaRPr lang="en-US" sz="3200" b="1">
              <a:latin typeface="배달의민족 연성"/>
              <a:ea typeface="배달의민족 연성"/>
            </a:endParaRPr>
          </a:p>
        </p:txBody>
      </p:sp>
      <p:sp>
        <p:nvSpPr>
          <p:cNvPr id="6" name="Text 3"/>
          <p:cNvSpPr/>
          <p:nvPr/>
        </p:nvSpPr>
        <p:spPr>
          <a:xfrm>
            <a:off x="684028" y="1931848"/>
            <a:ext cx="3727490" cy="1364823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작성자 ID와 이름이 로그인 정보를 기반으로 자동 입력</a:t>
            </a:r>
            <a:r>
              <a:rPr lang="en-US" altLang="ko-KR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.</a:t>
            </a:r>
            <a:endParaRPr lang="en-US" sz="32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이 정보는 변경이 불가능</a:t>
            </a:r>
            <a:endParaRPr lang="en-US" sz="32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872766" y="1206995"/>
            <a:ext cx="4196358" cy="2184083"/>
          </a:xfrm>
          <a:prstGeom prst="roundRect">
            <a:avLst>
              <a:gd name="adj" fmla="val 436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3200">
              <a:latin typeface="배달의민족 연성"/>
              <a:ea typeface="배달의민족 연성"/>
            </a:endParaRPr>
          </a:p>
        </p:txBody>
      </p:sp>
      <p:sp>
        <p:nvSpPr>
          <p:cNvPr id="9" name="Text 6"/>
          <p:cNvSpPr/>
          <p:nvPr/>
        </p:nvSpPr>
        <p:spPr>
          <a:xfrm>
            <a:off x="5107200" y="144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32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비밀번호 설정</a:t>
            </a:r>
            <a:endParaRPr lang="en-US" sz="3200" b="1">
              <a:latin typeface="배달의민족 연성"/>
              <a:ea typeface="배달의민족 연성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107200" y="1931848"/>
            <a:ext cx="3727490" cy="104334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추후 게시글 수정 및 삭제에 필요한 비밀번호를 입력</a:t>
            </a:r>
            <a:r>
              <a:rPr lang="en-US" altLang="ko-KR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.</a:t>
            </a:r>
            <a:endParaRPr lang="en-US" altLang="ko-KR" sz="32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비밀번호는 안전하게 보</a:t>
            </a:r>
            <a:r>
              <a:rPr lang="ko-KR" altLang="en-US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관</a:t>
            </a:r>
            <a:r>
              <a:rPr lang="en-US" altLang="ko-KR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!</a:t>
            </a:r>
            <a:endParaRPr lang="en-US" altLang="ko-KR" sz="32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295937" y="1206995"/>
            <a:ext cx="4775092" cy="2184083"/>
          </a:xfrm>
          <a:prstGeom prst="roundRect">
            <a:avLst>
              <a:gd name="adj" fmla="val 436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3200">
              <a:latin typeface="배달의민족 연성"/>
              <a:ea typeface="배달의민족 연성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530372" y="144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32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내용 작성</a:t>
            </a:r>
            <a:endParaRPr lang="en-US" sz="3200" b="1">
              <a:latin typeface="배달의민족 연성"/>
              <a:ea typeface="배달의민족 연성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530372" y="193184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제목과 내용을 상세히 작성.</a:t>
            </a:r>
            <a:endParaRPr lang="en-US" sz="3200">
              <a:latin typeface="배달의민족 연성"/>
              <a:ea typeface="배달의민족 연성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530372" y="2430839"/>
            <a:ext cx="454065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중요 정보는 강조하여 표시</a:t>
            </a:r>
            <a:r>
              <a:rPr lang="ko-KR" altLang="en-US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요망</a:t>
            </a:r>
            <a:r>
              <a:rPr lang="en-US" sz="32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.</a:t>
            </a:r>
            <a:endParaRPr lang="en-US" sz="32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10947990" y="0"/>
            <a:ext cx="3682410" cy="56959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2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32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3200">
              <a:latin typeface="배달의민족 연성"/>
              <a:ea typeface="배달의민족 연성"/>
            </a:endParaRPr>
          </a:p>
        </p:txBody>
      </p:sp>
      <p:pic>
        <p:nvPicPr>
          <p:cNvPr id="18" name="내용 개체 틀 2"/>
          <p:cNvPicPr>
            <a:picLocks noGrp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8624" y="3493142"/>
            <a:ext cx="8194655" cy="4525963"/>
          </a:xfrm>
          <a:prstGeom prst="rect">
            <a:avLst/>
          </a:prstGeom>
        </p:spPr>
      </p:pic>
      <p:cxnSp>
        <p:nvCxnSpPr>
          <p:cNvPr id="19" name="화살표 18"/>
          <p:cNvCxnSpPr/>
          <p:nvPr/>
        </p:nvCxnSpPr>
        <p:spPr>
          <a:xfrm rot="5400000">
            <a:off x="1820639" y="3574547"/>
            <a:ext cx="910605" cy="543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84028" y="3927917"/>
            <a:ext cx="1320080" cy="6993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333512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7103" y="0"/>
            <a:ext cx="6183511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0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공지사항 상세보기 및 관리</a:t>
            </a:r>
            <a:endParaRPr lang="en-US" sz="4000" b="1">
              <a:latin typeface="배달의민족 연성"/>
              <a:ea typeface="배달의민족 연성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103" y="104894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1335" y="127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상세 조회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81335" y="1766173"/>
            <a:ext cx="646983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글의 제목 클릭으</a:t>
            </a: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로 공지사항의 전체 내용을 확인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103" y="240982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1335" y="2636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게시글 수정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81335" y="31270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로그인 세션검증을 이용해 </a:t>
            </a: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본인 게시물만 수정 가능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7103" y="3770709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1335" y="3997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게시글 삭제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581335" y="448794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로그인 세션검증을 이용해</a:t>
            </a: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본인 작성 글만 삭제</a:t>
            </a:r>
            <a:r>
              <a:rPr lang="ko-KR" alt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가능</a:t>
            </a:r>
            <a:endParaRPr lang="ko-KR" alt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103" y="5131594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81335" y="5358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비밀번호 확인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581335" y="584882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수정 및 삭제 시 작성 시 입력한 비밀번호가 필요합니다.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800">
              <a:latin typeface="배달의민족 연성"/>
              <a:ea typeface="배달의민족 연성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57093" y="1048941"/>
            <a:ext cx="6096000" cy="36622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50225" y="5358408"/>
            <a:ext cx="4488180" cy="26700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4187599" y="4114800"/>
            <a:ext cx="269038" cy="373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latin typeface="배달의민족 연성"/>
              <a:ea typeface="배달의민족 연성"/>
            </a:endParaRPr>
          </a:p>
        </p:txBody>
      </p:sp>
      <p:cxnSp>
        <p:nvCxnSpPr>
          <p:cNvPr id="21" name="화살표 20"/>
          <p:cNvCxnSpPr>
            <a:stCxn id="20" idx="2"/>
          </p:cNvCxnSpPr>
          <p:nvPr/>
        </p:nvCxnSpPr>
        <p:spPr>
          <a:xfrm rot="5400000">
            <a:off x="13559349" y="4595639"/>
            <a:ext cx="870466" cy="6550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가로 글상자 21"/>
          <p:cNvSpPr txBox="1"/>
          <p:nvPr/>
        </p:nvSpPr>
        <p:spPr>
          <a:xfrm>
            <a:off x="11152889" y="6174232"/>
            <a:ext cx="3034710" cy="70091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000">
                <a:latin typeface="배달의민족 연성"/>
                <a:ea typeface="배달의민족 연성"/>
              </a:rPr>
              <a:t>비밀번호 일치 시 글 삭제 후 게시판목록으로 이동</a:t>
            </a:r>
            <a:endParaRPr lang="ko-KR" altLang="en-US" sz="2000"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2668225234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5393" y="411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문의게시판 목록 및 검색</a:t>
            </a:r>
            <a:endParaRPr lang="en-US" sz="4000">
              <a:latin typeface="배달의민족 연성"/>
              <a:ea typeface="배달의민족 연성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43997" y="20273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067" y="206984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1113" y="21052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게시물 목록 조회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7" name="Text 3"/>
          <p:cNvSpPr/>
          <p:nvPr/>
        </p:nvSpPr>
        <p:spPr>
          <a:xfrm>
            <a:off x="981113" y="25956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getPosts API를 통해 문의게시판 목록을 확인할 수 있습니다.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8" name="Shape 4"/>
          <p:cNvSpPr/>
          <p:nvPr/>
        </p:nvSpPr>
        <p:spPr>
          <a:xfrm>
            <a:off x="243997" y="34121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9067" y="345466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1113" y="3490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검색 기능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81113" y="398044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searchNotice API로 원하는 문의글을 쉽게 찾을 수 있습니다.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243997" y="47969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9067" y="483947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81113" y="4874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권한 관리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81113" y="536525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로그인 정보를 확인하여 본인 게시물만 수정/삭제 가능합니다.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243997" y="6181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9067" y="6224293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81113" y="6259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정렬 기능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981113" y="67500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최신순, 조회수순 등 다양한 정렬 방식을 제공합니다.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10947990" y="0"/>
            <a:ext cx="3682410" cy="445770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73139" y="749975"/>
            <a:ext cx="6096000" cy="4796733"/>
          </a:xfrm>
          <a:prstGeom prst="rect">
            <a:avLst/>
          </a:prstGeom>
        </p:spPr>
      </p:pic>
      <p:sp>
        <p:nvSpPr>
          <p:cNvPr id="23" name="가로 글상자 22"/>
          <p:cNvSpPr txBox="1"/>
          <p:nvPr/>
        </p:nvSpPr>
        <p:spPr>
          <a:xfrm>
            <a:off x="2065876" y="886064"/>
            <a:ext cx="5249324" cy="36447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공지게시판과의 차이  </a:t>
            </a:r>
            <a:r>
              <a:rPr lang="en-US" altLang="ko-KR" b="1" u="sng">
                <a:solidFill>
                  <a:schemeClr val="lt1"/>
                </a:solidFill>
              </a:rPr>
              <a:t>:  </a:t>
            </a:r>
            <a:r>
              <a:rPr lang="ko-KR" altLang="en-US" b="1" u="sng">
                <a:solidFill>
                  <a:schemeClr val="lt1"/>
                </a:solidFill>
              </a:rPr>
              <a:t>누구나 글을 쓸 수 있다</a:t>
            </a:r>
            <a:endParaRPr lang="ko-KR" altLang="en-US" b="1" u="sng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55875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978" y="300414"/>
            <a:ext cx="4312801" cy="55649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60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문의게시판 작성 페이지</a:t>
            </a:r>
            <a:endParaRPr lang="en-US" sz="4000">
              <a:latin typeface="배달의민족 연성"/>
              <a:ea typeface="배달의민족 연성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978" y="1002763"/>
            <a:ext cx="7048321" cy="394505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127" y="5261253"/>
            <a:ext cx="1669256" cy="61019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8222" y="5548789"/>
            <a:ext cx="148947" cy="1862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883229" y="5367099"/>
            <a:ext cx="1324213" cy="16549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3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문의글 작성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7" name="Text 2"/>
          <p:cNvSpPr/>
          <p:nvPr/>
        </p:nvSpPr>
        <p:spPr>
          <a:xfrm>
            <a:off x="4883229" y="5596057"/>
            <a:ext cx="2282071" cy="16954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3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createPost API를 통해 새로운 문의글을 등록합니다.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8" name="Shape 3"/>
          <p:cNvSpPr/>
          <p:nvPr/>
        </p:nvSpPr>
        <p:spPr>
          <a:xfrm>
            <a:off x="4803815" y="5880854"/>
            <a:ext cx="9229725" cy="7620"/>
          </a:xfrm>
          <a:prstGeom prst="roundRect">
            <a:avLst>
              <a:gd name="adj" fmla="val 583940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73379" y="5897880"/>
            <a:ext cx="3338632" cy="610195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68222" y="6109811"/>
            <a:ext cx="148947" cy="18621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717858" y="6003727"/>
            <a:ext cx="1324213" cy="16549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3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작성자 정보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2" name="Text 5"/>
          <p:cNvSpPr/>
          <p:nvPr/>
        </p:nvSpPr>
        <p:spPr>
          <a:xfrm>
            <a:off x="5717858" y="6232684"/>
            <a:ext cx="2421255" cy="16954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3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로그인 정보를 기반으로 자동 입력되어 변경 불가합니다.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3" name="Shape 6"/>
          <p:cNvSpPr/>
          <p:nvPr/>
        </p:nvSpPr>
        <p:spPr>
          <a:xfrm>
            <a:off x="5638443" y="6517481"/>
            <a:ext cx="8395097" cy="7620"/>
          </a:xfrm>
          <a:prstGeom prst="roundRect">
            <a:avLst>
              <a:gd name="adj" fmla="val 583940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38751" y="6534507"/>
            <a:ext cx="5007888" cy="610195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868103" y="6746438"/>
            <a:ext cx="148947" cy="186214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6552486" y="6640354"/>
            <a:ext cx="1324213" cy="16549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3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비밀번호 설정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7" name="Text 8"/>
          <p:cNvSpPr/>
          <p:nvPr/>
        </p:nvSpPr>
        <p:spPr>
          <a:xfrm>
            <a:off x="6552486" y="6869311"/>
            <a:ext cx="2005846" cy="16954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3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수정 및 삭제에 필요한 비밀번호를 입력합니다.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18" name="Shape 9"/>
          <p:cNvSpPr/>
          <p:nvPr/>
        </p:nvSpPr>
        <p:spPr>
          <a:xfrm>
            <a:off x="6473071" y="7154108"/>
            <a:ext cx="7560469" cy="7620"/>
          </a:xfrm>
          <a:prstGeom prst="roundRect">
            <a:avLst>
              <a:gd name="adj" fmla="val 583940"/>
            </a:avLst>
          </a:prstGeom>
          <a:solidFill>
            <a:srgbClr val="4a2c85"/>
          </a:solidFill>
          <a:ln/>
        </p:spPr>
        <p:txBody>
          <a:bodyPr anchor="ctr"/>
          <a:p>
            <a:pPr lvl="0" algn="ctr">
              <a:defRPr/>
            </a:pPr>
            <a:endParaRPr lang="ko-KR" altLang="en-US" sz="2400">
              <a:latin typeface="배달의민족 연성"/>
              <a:ea typeface="배달의민족 연성"/>
            </a:endParaRPr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04123" y="7171134"/>
            <a:ext cx="6677263" cy="610195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868222" y="7383066"/>
            <a:ext cx="148947" cy="186214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7387233" y="7276981"/>
            <a:ext cx="1324213" cy="16549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3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공지 설정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22" name="Text 11"/>
          <p:cNvSpPr/>
          <p:nvPr/>
        </p:nvSpPr>
        <p:spPr>
          <a:xfrm>
            <a:off x="7387233" y="7505938"/>
            <a:ext cx="2349698" cy="16954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3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학생 계정은 공지사항 설정 기능을 사용할 수 없습니다.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sp>
        <p:nvSpPr>
          <p:cNvPr id="23" name="가로 글상자 22"/>
          <p:cNvSpPr txBox="1"/>
          <p:nvPr/>
        </p:nvSpPr>
        <p:spPr>
          <a:xfrm>
            <a:off x="10947990" y="0"/>
            <a:ext cx="3682410" cy="445770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538993571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7167" y="884867"/>
            <a:ext cx="6331982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0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프로젝트 참여 인원 및 역할</a:t>
            </a:r>
            <a:endParaRPr lang="en-US" sz="4000">
              <a:latin typeface="배달의민족 연성"/>
              <a:ea typeface="배달의민족 연성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59225" y="332803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59225" y="410479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유동곤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59225" y="466891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담당업무: 개발, 디자인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7" name="Text 3"/>
          <p:cNvSpPr/>
          <p:nvPr/>
        </p:nvSpPr>
        <p:spPr>
          <a:xfrm>
            <a:off x="5759225" y="5167908"/>
            <a:ext cx="2739611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담당파트: 마이페이지, 로그인 관련, 보안</a:t>
            </a:r>
            <a:endParaRPr lang="en-US" sz="2800">
              <a:latin typeface="배달의민족 연성"/>
              <a:ea typeface="배달의민족 연성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93493" y="3384709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417849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김석범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0" name="Text 5"/>
          <p:cNvSpPr/>
          <p:nvPr/>
        </p:nvSpPr>
        <p:spPr>
          <a:xfrm>
            <a:off x="8893493" y="466891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담당업무: 개발, 디자인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893493" y="516790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담당파트: 게시판, 메인화면</a:t>
            </a:r>
            <a:endParaRPr lang="en-US" sz="2800">
              <a:latin typeface="배달의민족 연성"/>
              <a:ea typeface="배달의민족 연성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61947" y="33847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61947" y="413313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임주한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1861213" y="466891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담당업무: 개발, 디자인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1861213" y="521327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담당파트: 교수지원, 학습지원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800"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2344298778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6665" y="210384"/>
            <a:ext cx="4015740" cy="42457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3300"/>
              </a:lnSpc>
              <a:buNone/>
              <a:defRPr/>
            </a:pPr>
            <a:r>
              <a:rPr 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문의게시판 상세보기 및 댓글</a:t>
            </a:r>
            <a:endParaRPr lang="en-US" sz="3600">
              <a:latin typeface="배달의민족 연성"/>
              <a:ea typeface="배달의민족 연성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665" y="634961"/>
            <a:ext cx="8989374" cy="43593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4593" y="5559267"/>
            <a:ext cx="2504704" cy="35615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650"/>
              </a:lnSpc>
              <a:buNone/>
              <a:defRPr/>
            </a:pPr>
            <a:r>
              <a:rPr lang="en-US" sz="28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게시글 상세 정보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1520" y="6520220"/>
            <a:ext cx="4167664" cy="21728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700"/>
              </a:lnSpc>
              <a:buNone/>
              <a:defRPr/>
            </a:pP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6" name="Text 3"/>
          <p:cNvSpPr/>
          <p:nvPr/>
        </p:nvSpPr>
        <p:spPr>
          <a:xfrm>
            <a:off x="731520" y="6859786"/>
            <a:ext cx="4167664" cy="21728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1520" y="7137916"/>
            <a:ext cx="4167664" cy="21728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8" name="Text 5"/>
          <p:cNvSpPr/>
          <p:nvPr/>
        </p:nvSpPr>
        <p:spPr>
          <a:xfrm>
            <a:off x="731520" y="7389376"/>
            <a:ext cx="4167664" cy="21728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9" name="Text 6"/>
          <p:cNvSpPr/>
          <p:nvPr/>
        </p:nvSpPr>
        <p:spPr>
          <a:xfrm>
            <a:off x="5138595" y="5453182"/>
            <a:ext cx="1698188" cy="21216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650"/>
              </a:lnSpc>
              <a:buNone/>
              <a:defRPr/>
            </a:pPr>
            <a:r>
              <a:rPr lang="en-US" sz="28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댓글 기능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238274" y="6859786"/>
            <a:ext cx="4167664" cy="21728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238274" y="7124581"/>
            <a:ext cx="4167664" cy="21728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156040" y="5453182"/>
            <a:ext cx="1698188" cy="21216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650"/>
              </a:lnSpc>
              <a:buNone/>
              <a:defRPr/>
            </a:pPr>
            <a:r>
              <a:rPr lang="en-US" sz="2800" b="1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페이지 이동</a:t>
            </a:r>
            <a:endParaRPr lang="en-US" sz="2800" b="1">
              <a:latin typeface="배달의민족 연성"/>
              <a:ea typeface="배달의민족 연성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156040" y="6021818"/>
            <a:ext cx="4167664" cy="158484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7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다양한 페이지 이동 옵션이 제공됩니다.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목록 버튼 - 문의게시판으로 이동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답글 작성 버튼 - 답글 작성 페이지로 이동</a:t>
            </a: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745028" y="6859786"/>
            <a:ext cx="4167664" cy="21728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45028" y="7199352"/>
            <a:ext cx="4167664" cy="21728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800">
              <a:latin typeface="배달의민족 연성"/>
              <a:ea typeface="배달의민족 연성"/>
            </a:endParaRPr>
          </a:p>
        </p:txBody>
      </p:sp>
      <p:sp>
        <p:nvSpPr>
          <p:cNvPr id="19" name="가로 글상자 18"/>
          <p:cNvSpPr txBox="1"/>
          <p:nvPr/>
        </p:nvSpPr>
        <p:spPr>
          <a:xfrm>
            <a:off x="424593" y="5953601"/>
            <a:ext cx="3499883" cy="202965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>
              <a:lnSpc>
                <a:spcPts val="17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getPostDetail API를 통해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7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7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문의글의 전체 내용을 확인합니다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700"/>
              </a:lnSpc>
              <a:buNone/>
              <a:defRPr/>
            </a:pPr>
            <a:endParaRPr lang="ko-KR" altLang="en-US" sz="2400"/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작성자 정보 확인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작성 일시 확인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조회수 확인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5138595" y="5871568"/>
            <a:ext cx="3068190" cy="2251352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>
              <a:lnSpc>
                <a:spcPts val="17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문의글에 대한 댓글</a:t>
            </a:r>
            <a:r>
              <a:rPr lang="ko-KR" alt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을</a:t>
            </a:r>
            <a:endParaRPr lang="ko-KR" alt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700"/>
              </a:lnSpc>
              <a:buNone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7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작성할 수 있습니다.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700"/>
              </a:lnSpc>
              <a:buNone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700"/>
              </a:lnSpc>
              <a:buNone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댓글 작성 및 조회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본인 댓글 수정 및 삭제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342900" lvl="0" indent="-342900" algn="l">
              <a:lnSpc>
                <a:spcPts val="1700"/>
              </a:lnSpc>
              <a:buSzPct val="100000"/>
              <a:buChar char="•"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7156018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123" y="470773"/>
            <a:ext cx="2781895" cy="347782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00"/>
              </a:lnSpc>
              <a:buNone/>
              <a:defRPr/>
            </a:pPr>
            <a:r>
              <a:rPr lang="en-US" sz="36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문의게시판 답글 작성</a:t>
            </a:r>
            <a:endParaRPr lang="en-US" sz="3600">
              <a:latin typeface="배달의민족 연성"/>
              <a:ea typeface="배달의민족 연성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9123" y="1041083"/>
            <a:ext cx="5271273" cy="26736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29576" y="5543073"/>
            <a:ext cx="1390888" cy="17383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3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답글 작성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599123" y="5870496"/>
            <a:ext cx="5021342" cy="69867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replyPost API를 통해 문의글에 대한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r">
              <a:lnSpc>
                <a:spcPts val="1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r">
              <a:lnSpc>
                <a:spcPts val="1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답변을 작성합니다.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87271" y="5117068"/>
            <a:ext cx="3055739" cy="305573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16898" y="5665827"/>
            <a:ext cx="166449" cy="2081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009817" y="5491996"/>
            <a:ext cx="1390888" cy="17383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3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작성자 정보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9" name="Text 4"/>
          <p:cNvSpPr/>
          <p:nvPr/>
        </p:nvSpPr>
        <p:spPr>
          <a:xfrm>
            <a:off x="9009818" y="5870496"/>
            <a:ext cx="5021461" cy="34933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로그인 정보를 기반으로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400"/>
              </a:lnSpc>
              <a:buNone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1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글쓴이 정보가 자동 입력됩니다.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87271" y="5117068"/>
            <a:ext cx="3055739" cy="305573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06847" y="5925860"/>
            <a:ext cx="166449" cy="20812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009817" y="7103268"/>
            <a:ext cx="1390888" cy="17383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3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비밀번호 설정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3" name="Text 6"/>
          <p:cNvSpPr/>
          <p:nvPr/>
        </p:nvSpPr>
        <p:spPr>
          <a:xfrm>
            <a:off x="9009817" y="7481768"/>
            <a:ext cx="5021461" cy="17811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답글의 수정 및 삭제에 필요한 비밀번호를 입력합니다.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87271" y="5117068"/>
            <a:ext cx="3055739" cy="3055739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46814" y="7415808"/>
            <a:ext cx="166449" cy="208121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4229576" y="7103267"/>
            <a:ext cx="1390888" cy="22490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350"/>
              </a:lnSpc>
              <a:buNone/>
              <a:defRPr/>
            </a:pPr>
            <a:r>
              <a:rPr lang="en-US" sz="2400" b="1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답글 등록</a:t>
            </a:r>
            <a:endParaRPr lang="en-US" sz="2400" b="1">
              <a:latin typeface="배달의민족 연성"/>
              <a:ea typeface="배달의민족 연성"/>
            </a:endParaRPr>
          </a:p>
        </p:txBody>
      </p:sp>
      <p:sp>
        <p:nvSpPr>
          <p:cNvPr id="17" name="Text 8"/>
          <p:cNvSpPr/>
          <p:nvPr/>
        </p:nvSpPr>
        <p:spPr>
          <a:xfrm>
            <a:off x="599123" y="7481768"/>
            <a:ext cx="5021342" cy="17811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내용 작성 후 등록 버튼을 클릭하여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r">
              <a:lnSpc>
                <a:spcPts val="1400"/>
              </a:lnSpc>
              <a:buNone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r">
              <a:lnSpc>
                <a:spcPts val="140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답글을 저장합니다.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r">
              <a:lnSpc>
                <a:spcPts val="1400"/>
              </a:lnSpc>
              <a:buNone/>
              <a:defRPr/>
            </a:pP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787271" y="5117068"/>
            <a:ext cx="3055739" cy="3055739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356866" y="7155775"/>
            <a:ext cx="166449" cy="208121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10947990" y="0"/>
            <a:ext cx="3682410" cy="445770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4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99123" y="3937278"/>
            <a:ext cx="9451236" cy="7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71579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sp>
        <p:nvSpPr>
          <p:cNvPr id="3" name="가로 글상자 2"/>
          <p:cNvSpPr txBox="1"/>
          <p:nvPr/>
        </p:nvSpPr>
        <p:spPr>
          <a:xfrm>
            <a:off x="4175494" y="3145465"/>
            <a:ext cx="5482413" cy="143415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8800">
                <a:solidFill>
                  <a:schemeClr val="lt1"/>
                </a:solidFill>
                <a:latin typeface="배달의민족 연성"/>
                <a:ea typeface="배달의민족 연성"/>
              </a:rPr>
              <a:t>시연영상 → </a:t>
            </a:r>
            <a:endParaRPr lang="ko-KR" altLang="en-US" sz="8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5" name="그림 4">
            <a:hlinkClick action="ppaction://hlinkshowjump?jump=nextslide"/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07674" y="200866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400">
              <a:latin typeface="배달의민족 연성"/>
              <a:ea typeface="배달의민족 연성"/>
            </a:endParaRPr>
          </a:p>
        </p:txBody>
      </p:sp>
      <p:pic>
        <p:nvPicPr>
          <p:cNvPr id="5" name="시연영상mp4(ppt용)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300747"/>
            <a:ext cx="14630400" cy="72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1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lum bright="1000" contrast="-4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-100000"/>
                      <hd:artEffectSaturation sat="94000"/>
                      <hd:artEffectColorTemperature colorTemp="7179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265812" y="118889"/>
            <a:ext cx="14076843" cy="802188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42956" dist="76200" dir="2700000" algn="ctr" rotWithShape="0">
              <a:srgbClr val="000000"/>
            </a:outerShdw>
          </a:effectLst>
        </p:spPr>
      </p:pic>
      <p:sp>
        <p:nvSpPr>
          <p:cNvPr id="2" name="가로 글상자 1"/>
          <p:cNvSpPr txBox="1"/>
          <p:nvPr/>
        </p:nvSpPr>
        <p:spPr>
          <a:xfrm>
            <a:off x="5255140" y="3444727"/>
            <a:ext cx="4120119" cy="90186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5400" b="1">
                <a:solidFill>
                  <a:schemeClr val="lt1"/>
                </a:solidFill>
              </a:rPr>
              <a:t>감사합니다</a:t>
            </a:r>
            <a:endParaRPr lang="ko-KR" altLang="en-US" sz="54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376005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4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2563" y="6606986"/>
            <a:ext cx="737116" cy="101830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400" b="1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69657" y="974526"/>
          <a:ext cx="14297827" cy="6728480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901278"/>
                <a:gridCol w="2468880"/>
                <a:gridCol w="1912316"/>
                <a:gridCol w="2152518"/>
                <a:gridCol w="1777628"/>
                <a:gridCol w="1726773"/>
                <a:gridCol w="2358431"/>
              </a:tblGrid>
              <a:tr h="115019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ko-KR" altLang="en-US" sz="2400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제안</a:t>
                      </a:r>
                      <a:endParaRPr lang="ko-KR" altLang="en-US" sz="2400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l">
                        <a:lnSpc>
                          <a:spcPts val="1850"/>
                        </a:lnSpc>
                        <a:buNone/>
                        <a:defRPr/>
                      </a:pPr>
                      <a:endParaRPr lang="en-US" sz="2400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  <a:cs typeface="Heebo Light"/>
                      </a:endParaRPr>
                    </a:p>
                    <a:p>
                      <a:pPr marL="0" lvl="0" indent="0" algn="l">
                        <a:lnSpc>
                          <a:spcPts val="1850"/>
                        </a:lnSpc>
                        <a:buNone/>
                        <a:defRPr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  <a:cs typeface="Heebo Light"/>
                        </a:rPr>
                        <a:t>프로젝트 아이디어 </a:t>
                      </a:r>
                      <a:endParaRPr lang="en-US" sz="2400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  <a:cs typeface="Heebo Light"/>
                      </a:endParaRPr>
                    </a:p>
                    <a:p>
                      <a:pPr marL="0" lvl="0" indent="0" algn="l">
                        <a:lnSpc>
                          <a:spcPts val="1850"/>
                        </a:lnSpc>
                        <a:buNone/>
                        <a:defRPr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  <a:cs typeface="Heebo Light"/>
                        </a:rPr>
                        <a:t>제안 및 초기 계획수립</a:t>
                      </a:r>
                      <a:endParaRPr lang="ko-KR" altLang="en-US" sz="2400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5115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107180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ko-KR" alt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분석</a:t>
                      </a: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/</a:t>
                      </a:r>
                      <a:r>
                        <a:rPr lang="ko-KR" alt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설계</a:t>
                      </a: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l">
                        <a:lnSpc>
                          <a:spcPts val="1850"/>
                        </a:lnSpc>
                        <a:buNone/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  <a:p>
                      <a:pPr marL="0" lvl="0" indent="0" algn="l">
                        <a:lnSpc>
                          <a:spcPts val="1850"/>
                        </a:lnSpc>
                        <a:buNone/>
                        <a:defRPr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  <a:cs typeface="Heebo Light"/>
                        </a:rPr>
                        <a:t>요구사항 분석 및 시스템 설계</a:t>
                      </a: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5115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106524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ko-KR" alt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디자인</a:t>
                      </a: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l">
                        <a:lnSpc>
                          <a:spcPts val="1850"/>
                        </a:lnSpc>
                        <a:buNone/>
                        <a:defRPr/>
                      </a:pPr>
                      <a:endParaRPr 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  <a:cs typeface="Heebo Light"/>
                      </a:endParaRPr>
                    </a:p>
                    <a:p>
                      <a:pPr marL="0" lvl="0" indent="0" algn="l">
                        <a:lnSpc>
                          <a:spcPts val="1850"/>
                        </a:lnSpc>
                        <a:buNone/>
                        <a:defRPr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  <a:cs typeface="Heebo Light"/>
                        </a:rPr>
                        <a:t>UI/UX 디자인 및 사용자 경험 설계</a:t>
                      </a: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5115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108222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ko-KR" alt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개발</a:t>
                      </a: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기능 구현 및 통합</a:t>
                      </a: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51154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117220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ko-KR" alt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테스트 및 유지보수</a:t>
                      </a: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버그수정 및 성능최적화</a:t>
                      </a: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51154"/>
                    </a:solidFill>
                  </a:tcPr>
                </a:tc>
              </a:tr>
              <a:tr h="115940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ko-KR" alt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기간</a:t>
                      </a:r>
                      <a:endParaRPr lang="ko-KR" altLang="en-US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25.04.28</a:t>
                      </a: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 </a:t>
                      </a: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~</a:t>
                      </a:r>
                      <a:r>
                        <a:rPr lang="ko-KR" alt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 </a:t>
                      </a: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25.04.29</a:t>
                      </a: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>
                        <a:lnSpc>
                          <a:spcPts val="1850"/>
                        </a:lnSpc>
                        <a:buNone/>
                        <a:defRPr/>
                      </a:pP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  <a:cs typeface="Heebo Light"/>
                      </a:endParaRPr>
                    </a:p>
                    <a:p>
                      <a:pPr marL="0" lvl="0" indent="0" algn="ctr">
                        <a:lnSpc>
                          <a:spcPts val="1850"/>
                        </a:lnSpc>
                        <a:buNone/>
                        <a:defRPr/>
                      </a:pP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  <a:cs typeface="Heebo Light"/>
                      </a:endParaRPr>
                    </a:p>
                    <a:p>
                      <a:pPr marL="0" lvl="0" indent="0" algn="ctr">
                        <a:lnSpc>
                          <a:spcPts val="1850"/>
                        </a:lnSpc>
                        <a:buNone/>
                        <a:defRPr/>
                      </a:pP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  <a:cs typeface="Heebo Light"/>
                        </a:rPr>
                        <a:t>25.04.29</a:t>
                      </a: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  <a:cs typeface="Heebo Light"/>
                      </a:endParaRPr>
                    </a:p>
                    <a:p>
                      <a:pPr marL="0" lvl="0" indent="0" algn="ctr">
                        <a:lnSpc>
                          <a:spcPts val="1850"/>
                        </a:lnSpc>
                        <a:buNone/>
                        <a:defRPr/>
                      </a:pP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  <a:cs typeface="Heebo Light"/>
                        </a:rPr>
                        <a:t>~25.05.04</a:t>
                      </a: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  <a:cs typeface="Heebo Light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25.05.04</a:t>
                      </a:r>
                      <a:r>
                        <a:rPr lang="ko-KR" altLang="en-US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 </a:t>
                      </a: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~25.05.09</a:t>
                      </a: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25.05.09</a:t>
                      </a: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~25.05.19</a:t>
                      </a: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25.05.17</a:t>
                      </a: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400" b="1">
                          <a:solidFill>
                            <a:schemeClr val="lt1"/>
                          </a:solidFill>
                          <a:latin typeface="배달의민족 연성"/>
                          <a:ea typeface="배달의민족 연성"/>
                        </a:rPr>
                        <a:t>~25.05.22</a:t>
                      </a:r>
                      <a:endParaRPr lang="en-US" altLang="ko-KR" sz="2400" b="1">
                        <a:solidFill>
                          <a:schemeClr val="lt1"/>
                        </a:solidFill>
                        <a:latin typeface="배달의민족 연성"/>
                        <a:ea typeface="배달의민족 연성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Text 0"/>
          <p:cNvSpPr/>
          <p:nvPr/>
        </p:nvSpPr>
        <p:spPr>
          <a:xfrm>
            <a:off x="371796" y="308132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3600"/>
              </a:lnSpc>
              <a:buNone/>
              <a:defRPr/>
            </a:pPr>
            <a:r>
              <a:rPr lang="en-US" sz="4000" b="1">
                <a:solidFill>
                  <a:schemeClr val="lt1"/>
                </a:solidFill>
                <a:latin typeface="배달의민족 연성"/>
                <a:ea typeface="배달의민족 연성"/>
                <a:cs typeface="Montserrat"/>
              </a:rPr>
              <a:t>프로젝트 일정</a:t>
            </a:r>
            <a:endParaRPr lang="en-US" sz="4000" b="1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  <p:pic>
        <p:nvPicPr>
          <p:cNvPr id="31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2563" y="1114609"/>
            <a:ext cx="643185" cy="874320"/>
          </a:xfrm>
          <a:prstGeom prst="rect">
            <a:avLst/>
          </a:prstGeom>
        </p:spPr>
      </p:pic>
      <p:pic>
        <p:nvPicPr>
          <p:cNvPr id="32" name="Image 1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2563" y="2166789"/>
            <a:ext cx="643185" cy="874320"/>
          </a:xfrm>
          <a:prstGeom prst="rect">
            <a:avLst/>
          </a:prstGeom>
        </p:spPr>
      </p:pic>
      <p:pic>
        <p:nvPicPr>
          <p:cNvPr id="33" name="Image 2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2563" y="3218970"/>
            <a:ext cx="643185" cy="939997"/>
          </a:xfrm>
          <a:prstGeom prst="rect">
            <a:avLst/>
          </a:prstGeom>
        </p:spPr>
      </p:pic>
      <p:pic>
        <p:nvPicPr>
          <p:cNvPr id="34" name="Image 3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598" y="4281282"/>
            <a:ext cx="737116" cy="1007227"/>
          </a:xfrm>
          <a:prstGeom prst="rect">
            <a:avLst/>
          </a:prstGeom>
        </p:spPr>
      </p:pic>
      <p:pic>
        <p:nvPicPr>
          <p:cNvPr id="36" name="Image 4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598" y="5410823"/>
            <a:ext cx="737116" cy="1018303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71796" y="6911384"/>
            <a:ext cx="358970" cy="431947"/>
          </a:xfrm>
          <a:prstGeom prst="ellipse">
            <a:avLst/>
          </a:prstGeom>
          <a:solidFill>
            <a:srgbClr val="25115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10518" y="6899087"/>
            <a:ext cx="521207" cy="4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44868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2993" y="262444"/>
            <a:ext cx="3645337" cy="455652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3550"/>
              </a:lnSpc>
              <a:buNone/>
              <a:defRPr/>
            </a:pPr>
            <a:r>
              <a:rPr lang="en-US" sz="440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프로젝트 구성</a:t>
            </a:r>
            <a:endParaRPr lang="en-US" sz="4400">
              <a:latin typeface="배달의민족 연성"/>
              <a:ea typeface="배달의민족 연성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97733" y="262444"/>
            <a:ext cx="6635573" cy="45189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88331" y="5512655"/>
            <a:ext cx="1822609" cy="22776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7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데이터베이스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5098" y="5827813"/>
            <a:ext cx="4825841" cy="23336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8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사용자 정보, 학사 정보 저장 및 관리</a:t>
            </a:r>
            <a:endParaRPr lang="en-US" sz="2800">
              <a:latin typeface="배달의민족 연성"/>
              <a:ea typeface="배달의민족 연성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29657" y="5098913"/>
            <a:ext cx="2971086" cy="297108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8028" y="5597249"/>
            <a:ext cx="218123" cy="2726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019461" y="5512655"/>
            <a:ext cx="1822609" cy="22776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7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서버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9" name="Text 4"/>
          <p:cNvSpPr/>
          <p:nvPr/>
        </p:nvSpPr>
        <p:spPr>
          <a:xfrm>
            <a:off x="9019461" y="5827813"/>
            <a:ext cx="4825841" cy="23336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안정적인 데이터 처리 및 보안 관리</a:t>
            </a:r>
            <a:endParaRPr lang="en-US" sz="2800">
              <a:latin typeface="배달의민족 연성"/>
              <a:ea typeface="배달의민족 연성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29657" y="5098913"/>
            <a:ext cx="2971086" cy="2971086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56781" y="5850018"/>
            <a:ext cx="218123" cy="27265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019461" y="7107616"/>
            <a:ext cx="1822609" cy="22776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7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관리자 모듈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3" name="Text 6"/>
          <p:cNvSpPr/>
          <p:nvPr/>
        </p:nvSpPr>
        <p:spPr>
          <a:xfrm>
            <a:off x="9019461" y="7422774"/>
            <a:ext cx="4825841" cy="23336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18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시스템 전반 관리 및 모니터링</a:t>
            </a:r>
            <a:endParaRPr lang="en-US" sz="2800">
              <a:latin typeface="배달의민족 연성"/>
              <a:ea typeface="배달의민족 연성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829657" y="5098913"/>
            <a:ext cx="2971086" cy="2971086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04011" y="7298771"/>
            <a:ext cx="218123" cy="272653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3788331" y="7107616"/>
            <a:ext cx="1822609" cy="22776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75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Montserrat"/>
              </a:rPr>
              <a:t>사용자 인터페이스</a:t>
            </a:r>
            <a:endParaRPr lang="en-US" sz="2800">
              <a:latin typeface="배달의민족 연성"/>
              <a:ea typeface="배달의민족 연성"/>
            </a:endParaRPr>
          </a:p>
        </p:txBody>
      </p:sp>
      <p:sp>
        <p:nvSpPr>
          <p:cNvPr id="17" name="Text 8"/>
          <p:cNvSpPr/>
          <p:nvPr/>
        </p:nvSpPr>
        <p:spPr>
          <a:xfrm>
            <a:off x="785098" y="7422774"/>
            <a:ext cx="4825841" cy="23336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r">
              <a:lnSpc>
                <a:spcPts val="1800"/>
              </a:lnSpc>
              <a:buNone/>
              <a:defRPr/>
            </a:pPr>
            <a:r>
              <a:rPr lang="en-US" sz="28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직관적이고 사용하기 쉬운 UI/UX</a:t>
            </a:r>
            <a:endParaRPr lang="en-US" sz="2800">
              <a:latin typeface="배달의민족 연성"/>
              <a:ea typeface="배달의민족 연성"/>
            </a:endParaRPr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829657" y="5098913"/>
            <a:ext cx="2971086" cy="2971086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355259" y="7046001"/>
            <a:ext cx="218123" cy="27265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800"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2997606063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94315" y="7221500"/>
            <a:ext cx="2458778" cy="919273"/>
          </a:xfrm>
          <a:prstGeom prst="rect">
            <a:avLst/>
          </a:prstGeom>
          <a:solidFill>
            <a:srgbClr val="0c0c2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 sz="2800">
              <a:latin typeface="배달의민족 연성"/>
              <a:ea typeface="배달의민족 연성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796" y="77529"/>
            <a:ext cx="14160639" cy="8063244"/>
          </a:xfrm>
          <a:prstGeom prst="rect">
            <a:avLst/>
          </a:prstGeom>
        </p:spPr>
      </p:pic>
      <p:sp>
        <p:nvSpPr>
          <p:cNvPr id="3" name="가로 글상자 2"/>
          <p:cNvSpPr txBox="1"/>
          <p:nvPr/>
        </p:nvSpPr>
        <p:spPr>
          <a:xfrm>
            <a:off x="188063" y="177429"/>
            <a:ext cx="6911164" cy="10017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6000">
                <a:solidFill>
                  <a:srgbClr val="783e94"/>
                </a:solidFill>
                <a:latin typeface="배달의민족 연성"/>
                <a:ea typeface="배달의민족 연성"/>
              </a:rPr>
              <a:t>ERD</a:t>
            </a:r>
            <a:endParaRPr lang="en-US" altLang="ko-KR" sz="6000">
              <a:solidFill>
                <a:srgbClr val="783e94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311115062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0772" y="2099719"/>
            <a:ext cx="8187728" cy="141755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2f0f4"/>
                </a:solidFill>
                <a:latin typeface="배달의민족 연성"/>
                <a:ea typeface="배달의민족 연성"/>
                <a:cs typeface="Montserrat"/>
              </a:rPr>
              <a:t>웹 로그인 및 회원가입 시스템 구현</a:t>
            </a:r>
            <a:endParaRPr lang="en-US" sz="4450">
              <a:latin typeface="배달의민족 연성"/>
              <a:ea typeface="배달의민족 연성"/>
            </a:endParaRPr>
          </a:p>
        </p:txBody>
      </p:sp>
      <p:sp>
        <p:nvSpPr>
          <p:cNvPr id="4" name="Text 1"/>
          <p:cNvSpPr/>
          <p:nvPr/>
        </p:nvSpPr>
        <p:spPr>
          <a:xfrm>
            <a:off x="288300" y="4114800"/>
            <a:ext cx="11056304" cy="108870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안전하고 효율적인 사용자 인증 시스템을 통해 프론트엔드와 백엔드의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완벽한 연동을 구현했습니다. </a:t>
            </a:r>
            <a:endParaRPr lang="en-US" sz="2400">
              <a:solidFill>
                <a:srgbClr val="dcd7e5"/>
              </a:solidFill>
              <a:latin typeface="배달의민족 연성"/>
              <a:ea typeface="배달의민족 연성"/>
              <a:cs typeface="Heebo Light"/>
            </a:endParaRPr>
          </a:p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2400">
                <a:solidFill>
                  <a:srgbClr val="dcd7e5"/>
                </a:solidFill>
                <a:latin typeface="배달의민족 연성"/>
                <a:ea typeface="배달의민족 연성"/>
                <a:cs typeface="Heebo Light"/>
              </a:rPr>
              <a:t>보안 강화와 사용자 경험을 최우선으로 설계된 시스템을 소개합니다.</a:t>
            </a:r>
            <a:endParaRPr lang="en-US" sz="2400">
              <a:latin typeface="배달의민족 연성"/>
              <a:ea typeface="배달의민족 연성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10947990" y="0"/>
            <a:ext cx="3682410" cy="512445"/>
          </a:xfrm>
          <a:prstGeom prst="rect">
            <a:avLst/>
          </a:prstGeom>
          <a:ln w="254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  <a:latin typeface="배달의민족 연성"/>
                <a:ea typeface="배달의민족 연성"/>
              </a:rPr>
              <a:t>프로젝트 구성 및 구현화면</a:t>
            </a:r>
            <a:endParaRPr lang="ko-KR" altLang="en-US" sz="2800">
              <a:solidFill>
                <a:schemeClr val="lt1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1253010052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7520"/>
          <a:stretch>
            <a:fillRect/>
          </a:stretch>
        </p:blipFill>
        <p:spPr>
          <a:xfrm>
            <a:off x="9144000" y="619125"/>
            <a:ext cx="5486400" cy="76128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066" y="619125"/>
            <a:ext cx="7844978" cy="133659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5250"/>
              </a:lnSpc>
              <a:buNone/>
              <a:defRPr/>
            </a:pPr>
            <a:r>
              <a:rPr lang="en-US" sz="4200">
                <a:solidFill>
                  <a:srgbClr val="f2f0f4"/>
                </a:solidFill>
                <a:latin typeface="Montserrat"/>
                <a:ea typeface="Montserrat"/>
                <a:cs typeface="Montserrat"/>
              </a:rPr>
              <a:t>doLogin 페이지(서버 최초의화면)</a:t>
            </a:r>
            <a:endParaRPr lang="en-US" sz="4200"/>
          </a:p>
        </p:txBody>
      </p:sp>
      <p:sp>
        <p:nvSpPr>
          <p:cNvPr id="4" name="Text 1"/>
          <p:cNvSpPr/>
          <p:nvPr/>
        </p:nvSpPr>
        <p:spPr>
          <a:xfrm>
            <a:off x="787956" y="2383393"/>
            <a:ext cx="3623667" cy="7058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5550"/>
              </a:lnSpc>
              <a:buNone/>
              <a:defRPr/>
            </a:pPr>
            <a:r>
              <a:rPr lang="en-US" sz="5550">
                <a:solidFill>
                  <a:srgbClr val="dcd7e5"/>
                </a:solidFill>
                <a:latin typeface="Montserrat"/>
                <a:ea typeface="Montserrat"/>
                <a:cs typeface="Montserrat"/>
              </a:rPr>
              <a:t>3단계</a:t>
            </a:r>
            <a:endParaRPr lang="en-US" sz="5550"/>
          </a:p>
        </p:txBody>
      </p:sp>
      <p:sp>
        <p:nvSpPr>
          <p:cNvPr id="5" name="Text 2"/>
          <p:cNvSpPr/>
          <p:nvPr/>
        </p:nvSpPr>
        <p:spPr>
          <a:xfrm>
            <a:off x="1262896" y="3356491"/>
            <a:ext cx="2673668" cy="33420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600"/>
              </a:lnSpc>
              <a:buNone/>
              <a:defRPr/>
            </a:pPr>
            <a:r>
              <a:rPr lang="en-US" sz="2100">
                <a:solidFill>
                  <a:srgbClr val="dcd7e5"/>
                </a:solidFill>
                <a:latin typeface="Montserrat"/>
                <a:ea typeface="Montserrat"/>
                <a:cs typeface="Montserrat"/>
              </a:rPr>
              <a:t>로그인 프로세스</a:t>
            </a:r>
            <a:endParaRPr lang="en-US" sz="2100"/>
          </a:p>
        </p:txBody>
      </p:sp>
      <p:sp>
        <p:nvSpPr>
          <p:cNvPr id="6" name="Text 3"/>
          <p:cNvSpPr/>
          <p:nvPr/>
        </p:nvSpPr>
        <p:spPr>
          <a:xfrm>
            <a:off x="787956" y="3818930"/>
            <a:ext cx="3623667" cy="34230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dcd7e5"/>
                </a:solidFill>
                <a:latin typeface="Heebo Light"/>
                <a:ea typeface="Heebo Light"/>
                <a:cs typeface="Heebo Light"/>
              </a:rPr>
              <a:t>아이디/비밀번호 검증 및 세션 생성</a:t>
            </a:r>
            <a:endParaRPr lang="en-US" sz="1650"/>
          </a:p>
        </p:txBody>
      </p:sp>
      <p:sp>
        <p:nvSpPr>
          <p:cNvPr id="7" name="Text 4"/>
          <p:cNvSpPr/>
          <p:nvPr/>
        </p:nvSpPr>
        <p:spPr>
          <a:xfrm>
            <a:off x="4732377" y="2383393"/>
            <a:ext cx="3623667" cy="7058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5550"/>
              </a:lnSpc>
              <a:buNone/>
              <a:defRPr/>
            </a:pPr>
            <a:r>
              <a:rPr lang="en-US" sz="5550">
                <a:solidFill>
                  <a:srgbClr val="dcd7e5"/>
                </a:solidFill>
                <a:latin typeface="Montserrat"/>
                <a:ea typeface="Montserrat"/>
                <a:cs typeface="Montserrat"/>
              </a:rPr>
              <a:t>4단계</a:t>
            </a:r>
            <a:endParaRPr lang="en-US" sz="5550"/>
          </a:p>
        </p:txBody>
      </p:sp>
      <p:sp>
        <p:nvSpPr>
          <p:cNvPr id="8" name="Text 5"/>
          <p:cNvSpPr/>
          <p:nvPr/>
        </p:nvSpPr>
        <p:spPr>
          <a:xfrm>
            <a:off x="5207318" y="3356491"/>
            <a:ext cx="2673668" cy="33420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600"/>
              </a:lnSpc>
              <a:buNone/>
              <a:defRPr/>
            </a:pPr>
            <a:r>
              <a:rPr lang="en-US" sz="2100">
                <a:solidFill>
                  <a:srgbClr val="dcd7e5"/>
                </a:solidFill>
                <a:latin typeface="Montserrat"/>
                <a:ea typeface="Montserrat"/>
                <a:cs typeface="Montserrat"/>
              </a:rPr>
              <a:t>계정 복구</a:t>
            </a:r>
            <a:endParaRPr lang="en-US" sz="2100"/>
          </a:p>
        </p:txBody>
      </p:sp>
      <p:sp>
        <p:nvSpPr>
          <p:cNvPr id="9" name="Text 6"/>
          <p:cNvSpPr/>
          <p:nvPr/>
        </p:nvSpPr>
        <p:spPr>
          <a:xfrm>
            <a:off x="4732377" y="3818930"/>
            <a:ext cx="3623667" cy="34230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dcd7e5"/>
                </a:solidFill>
                <a:latin typeface="Heebo Light"/>
                <a:ea typeface="Heebo Light"/>
                <a:cs typeface="Heebo Light"/>
              </a:rPr>
              <a:t>아이디/비밀번호 찾기 기능 제공</a:t>
            </a:r>
            <a:endParaRPr lang="en-US" sz="1650"/>
          </a:p>
        </p:txBody>
      </p:sp>
      <p:sp>
        <p:nvSpPr>
          <p:cNvPr id="10" name="Text 7"/>
          <p:cNvSpPr/>
          <p:nvPr/>
        </p:nvSpPr>
        <p:spPr>
          <a:xfrm>
            <a:off x="2760107" y="4909780"/>
            <a:ext cx="3623667" cy="7058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5550"/>
              </a:lnSpc>
              <a:buNone/>
              <a:defRPr/>
            </a:pPr>
            <a:r>
              <a:rPr lang="en-US" sz="5550">
                <a:solidFill>
                  <a:srgbClr val="dcd7e5"/>
                </a:solidFill>
                <a:latin typeface="Montserrat"/>
                <a:ea typeface="Montserrat"/>
                <a:cs typeface="Montserrat"/>
              </a:rPr>
              <a:t>99.9%</a:t>
            </a:r>
            <a:endParaRPr lang="en-US" sz="5550"/>
          </a:p>
        </p:txBody>
      </p:sp>
      <p:sp>
        <p:nvSpPr>
          <p:cNvPr id="11" name="Text 8"/>
          <p:cNvSpPr/>
          <p:nvPr/>
        </p:nvSpPr>
        <p:spPr>
          <a:xfrm>
            <a:off x="3235047" y="5882878"/>
            <a:ext cx="2673668" cy="33420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600"/>
              </a:lnSpc>
              <a:buNone/>
              <a:defRPr/>
            </a:pPr>
            <a:r>
              <a:rPr lang="en-US" sz="2100">
                <a:solidFill>
                  <a:srgbClr val="dcd7e5"/>
                </a:solidFill>
                <a:latin typeface="Montserrat"/>
                <a:ea typeface="Montserrat"/>
                <a:cs typeface="Montserrat"/>
              </a:rPr>
              <a:t>보안성</a:t>
            </a:r>
            <a:endParaRPr lang="en-US" sz="2100"/>
          </a:p>
        </p:txBody>
      </p:sp>
      <p:sp>
        <p:nvSpPr>
          <p:cNvPr id="12" name="Text 9"/>
          <p:cNvSpPr/>
          <p:nvPr/>
        </p:nvSpPr>
        <p:spPr>
          <a:xfrm>
            <a:off x="2760107" y="6345317"/>
            <a:ext cx="3623667" cy="34230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dcd7e5"/>
                </a:solidFill>
                <a:latin typeface="Heebo Light"/>
                <a:ea typeface="Heebo Light"/>
                <a:cs typeface="Heebo Light"/>
              </a:rPr>
              <a:t>최신 보안 기술로 사용자 정보 보호</a:t>
            </a:r>
            <a:endParaRPr lang="en-US" sz="1650"/>
          </a:p>
        </p:txBody>
      </p:sp>
      <p:sp>
        <p:nvSpPr>
          <p:cNvPr id="13" name="Text 10"/>
          <p:cNvSpPr/>
          <p:nvPr/>
        </p:nvSpPr>
        <p:spPr>
          <a:xfrm>
            <a:off x="787956" y="6928247"/>
            <a:ext cx="7568089" cy="684609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dcd7e5"/>
                </a:solidFill>
                <a:latin typeface="Heebo Light"/>
                <a:ea typeface="Heebo Light"/>
                <a:cs typeface="Heebo Light"/>
              </a:rPr>
              <a:t>안전하고 사용자 친화적인 인증 시스템을 구현했습니다. 회원가입, 로그인, </a:t>
            </a:r>
            <a:endParaRPr lang="en-US" sz="1650">
              <a:solidFill>
                <a:srgbClr val="dcd7e5"/>
              </a:solidFill>
              <a:latin typeface="Heebo Light"/>
              <a:ea typeface="Heebo Light"/>
              <a:cs typeface="Heebo Light"/>
            </a:endParaRPr>
          </a:p>
          <a:p>
            <a:pPr marL="0" lv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dcd7e5"/>
                </a:solidFill>
                <a:latin typeface="Heebo Light"/>
                <a:ea typeface="Heebo Light"/>
                <a:cs typeface="Heebo Light"/>
              </a:rPr>
              <a:t>계정 복구 기능을 통합적으로 제공합니다.</a:t>
            </a:r>
            <a:endParaRPr lang="en-US" sz="1650"/>
          </a:p>
        </p:txBody>
      </p:sp>
    </p:spTree>
    <p:extLst>
      <p:ext uri="{BB962C8B-B14F-4D97-AF65-F5344CB8AC3E}">
        <p14:creationId xmlns:p14="http://schemas.microsoft.com/office/powerpoint/2010/main" val="181847328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1489</ep:Words>
  <ep:PresentationFormat>On-screen Show (16:9)</ep:PresentationFormat>
  <ep:Paragraphs>621</ep:Paragraphs>
  <ep:Slides>44</ep:Slides>
  <ep:Notes>37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ep:HeadingPairs>
  <ep:TitlesOfParts>
    <vt:vector size="4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2025-05-20T06:08:40.000</dcterms:created>
  <dc:creator>PptxGenJS</dc:creator>
  <cp:lastModifiedBy>GD</cp:lastModifiedBy>
  <dcterms:modified xsi:type="dcterms:W3CDTF">2025-05-22T07:36:41.479</dcterms:modified>
  <cp:revision>226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